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8" r:id="rId2"/>
    <p:sldId id="293" r:id="rId3"/>
    <p:sldId id="292" r:id="rId4"/>
    <p:sldId id="295" r:id="rId5"/>
    <p:sldId id="290" r:id="rId6"/>
  </p:sldIdLst>
  <p:sldSz cx="12192000" cy="6858000"/>
  <p:notesSz cx="6954838" cy="9240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478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10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40175" y="0"/>
            <a:ext cx="301307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89DC3F-9231-4737-8B16-8E96FE0305CC}" type="datetimeFigureOut">
              <a:rPr lang="is-IS" smtClean="0"/>
              <a:t>29.11.2021</a:t>
            </a:fld>
            <a:endParaRPr lang="is-I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55700"/>
            <a:ext cx="5541962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s-I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446588"/>
            <a:ext cx="5564188" cy="36385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7288"/>
            <a:ext cx="301307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40175" y="8777288"/>
            <a:ext cx="301307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20AFCE-AF6A-4DFD-8639-1CEFB4FF7EBA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88306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solidFill>
          <a:srgbClr val="2122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3AE4F-9236-4EA0-99AB-BC9E559F15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6608" y="1122363"/>
            <a:ext cx="5941391" cy="2387600"/>
          </a:xfrm>
        </p:spPr>
        <p:txBody>
          <a:bodyPr anchor="b"/>
          <a:lstStyle>
            <a:lvl1pPr algn="l">
              <a:defRPr sz="6000" b="1">
                <a:solidFill>
                  <a:schemeClr val="bg1"/>
                </a:solidFill>
                <a:latin typeface="Barlow" panose="000005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8A6290-05A4-4025-839F-41700F30A7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26608" y="3602038"/>
            <a:ext cx="5941392" cy="67955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  <a:latin typeface="Barlow" panose="000005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9A44093-1C80-4E95-8FCF-66D0D8E168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079" y="1122363"/>
            <a:ext cx="3926617" cy="355764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20F25BB-C300-436C-A25B-8471651A8DD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1273" y="5869662"/>
            <a:ext cx="2132503" cy="705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804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4558D-C0E1-4613-B039-5F2064B91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7F57A9-E44B-4492-A0FE-A8DCC0187D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72585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5177A8-92EA-4497-8486-AD54E3350F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A6C447-C8C6-4503-9FA8-5B12887E53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72532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B6C2D-3775-465A-9201-78F34BCC56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ABD2AB-CC1A-4C8E-AE0A-AB21084D63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8582BC-4B2D-47DF-881D-E7773D6D5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3955C-09DA-441B-A260-DF993256C47A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A2407C-8926-4C1C-9CD2-4626D8281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50741-161B-4675-811F-B50DD5E6E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DB05-7520-4E15-B6D2-999BC93115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699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E53EC-3E9C-4554-9783-DE26726AB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29E8DE-FCA8-4DD3-91A1-D762D582DF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D85A24-BED7-4981-9AA6-A58333295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3955C-09DA-441B-A260-DF993256C47A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960D15-02F0-4A12-AC12-5EB6044A2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EBF0D-E38F-485E-8C20-CE1942D9E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DB05-7520-4E15-B6D2-999BC93115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7686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6D63F-927D-4733-B858-1CDD7CE12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4857B4-D74D-4504-8819-F1F9E566C5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CA5378-EFC8-42B4-81D7-159EE3EED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3955C-09DA-441B-A260-DF993256C47A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F15996-701F-458E-9B92-17862B8C3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61B478-63D9-45A1-9554-48D6885CE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DB05-7520-4E15-B6D2-999BC93115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883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82BFC-4B99-4898-8DA7-FA2A885B3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602781-F23D-4287-BBD9-951C956D3B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0D26BC-1C8F-4873-9C07-113F3A0262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5704AA-9054-45AB-BB98-F8ABCB800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3955C-09DA-441B-A260-DF993256C47A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BF8DC2-DB52-4190-AB2E-07748D1A1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E29F2-8B79-4728-BD06-680FA27DC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DB05-7520-4E15-B6D2-999BC93115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1551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CAF47-9328-4059-8F48-22EE432A5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C98EBA-5F20-429D-B0AD-67F5DAD4E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D7CBF3-4811-4AA6-9CF0-1DB95482D2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45A404-0779-4215-8694-1EFC350393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934BE3-1C8B-4553-98BE-D86B992B0E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A49017-B9D4-4D2C-BB2E-A7259310A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3955C-09DA-441B-A260-DF993256C47A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C62535-8CFF-489B-ABB5-728F3BA93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39D0B9-F3E8-457F-858B-EC53746EA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DB05-7520-4E15-B6D2-999BC93115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274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BD1C7-0AB6-4410-B103-2FF754ABD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C7259F-857B-4247-AB50-8C138BBD9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3955C-09DA-441B-A260-DF993256C47A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D47C6F-15B4-42DB-A023-0C067FFEE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BCCF2D-51CB-4210-99DD-46D2BF751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DB05-7520-4E15-B6D2-999BC93115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750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B2CBE1-DA76-493F-92FA-F69B98DF7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3955C-09DA-441B-A260-DF993256C47A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CE7817-AA57-4332-B307-BEC817C35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BED7D8-E9A1-4F2C-91A0-AF1E6C385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DB05-7520-4E15-B6D2-999BC93115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5880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1CE3F-2DD9-4854-9138-1437304BF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5AFA5-717C-45FD-B29D-BD7734F1B9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EDBB5D-0EB6-4824-A1D1-93899E9B76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3CE48C-863E-43C6-A076-DC43315DA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3955C-09DA-441B-A260-DF993256C47A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8D9015-D111-4BBF-8A83-A46CE65A2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2DFC40-264F-48B4-B117-6C0BF99D3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DB05-7520-4E15-B6D2-999BC93115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58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B8DB0-71F5-4C81-8ADC-67526A0E3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067" y="386877"/>
            <a:ext cx="4312478" cy="1304649"/>
          </a:xfrm>
        </p:spPr>
        <p:txBody>
          <a:bodyPr/>
          <a:lstStyle>
            <a:lvl1pPr>
              <a:defRPr>
                <a:latin typeface="Barlow" panose="000005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4D5DBB-7CE8-4A0D-B785-FE7AC70FA0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4471" y="386877"/>
            <a:ext cx="5898322" cy="4351338"/>
          </a:xfrm>
        </p:spPr>
        <p:txBody>
          <a:bodyPr/>
          <a:lstStyle>
            <a:lvl1pPr>
              <a:defRPr sz="1700">
                <a:latin typeface="Barlow" panose="00000500000000000000" pitchFamily="2" charset="0"/>
              </a:defRPr>
            </a:lvl1pPr>
            <a:lvl2pPr>
              <a:defRPr sz="1400">
                <a:latin typeface="Barlow" panose="00000500000000000000" pitchFamily="2" charset="0"/>
              </a:defRPr>
            </a:lvl2pPr>
            <a:lvl3pPr>
              <a:defRPr sz="1200">
                <a:latin typeface="Barlow" panose="00000500000000000000" pitchFamily="2" charset="0"/>
              </a:defRPr>
            </a:lvl3pPr>
            <a:lvl4pPr>
              <a:defRPr sz="1000">
                <a:latin typeface="Barlow" panose="00000500000000000000" pitchFamily="2" charset="0"/>
              </a:defRPr>
            </a:lvl4pPr>
            <a:lvl5pPr>
              <a:defRPr sz="1000">
                <a:latin typeface="Barlow" panose="00000500000000000000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79664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BE2CD-5C88-4E74-9408-C0A617EE6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78F77E-5886-4006-AC00-84A0631C98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AC2AE9-7565-481F-B867-7F2442831C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67DD70-E243-4A00-B936-366BA0978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3955C-09DA-441B-A260-DF993256C47A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0B4278-A1FF-4046-B37D-E563C8174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5437A4-7A59-43B5-A159-0E88235A1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DB05-7520-4E15-B6D2-999BC93115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1322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33A81-5266-402C-A980-98F5CAF81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411A84-F131-464D-B25E-60D6BCD83C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265188-ACB5-4A01-9BF9-2B8BB6651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3955C-09DA-441B-A260-DF993256C47A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56026-6CC6-4DF2-8170-8C4938505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7595C3-41BA-4D7F-8489-7816320F8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DB05-7520-4E15-B6D2-999BC93115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6396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E4E5E1-72B1-42FF-AD82-18D117E89C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9CDB26-E6CB-4E94-940D-144E1F6650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34D03-FB7A-4138-8A4E-ACDD8D839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3955C-09DA-441B-A260-DF993256C47A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5C574D-F32A-4951-92F1-BCCDC3843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E7083-4921-40DF-BA34-B1A4CA2B2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DB05-7520-4E15-B6D2-999BC93115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066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2AD52-DC8A-4ACC-B743-E69FA4D1C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C6FEA7-ACA5-4967-9553-568A0EE9CD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48352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E6DD5-F83E-4FCE-BD28-DFE0B4598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Barlow" panose="000005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2A5ED3-0DF6-4306-ADAE-81ADC33561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Barlow" panose="00000500000000000000" pitchFamily="2" charset="0"/>
              </a:defRPr>
            </a:lvl1pPr>
            <a:lvl2pPr>
              <a:defRPr>
                <a:latin typeface="Barlow" panose="00000500000000000000" pitchFamily="2" charset="0"/>
              </a:defRPr>
            </a:lvl2pPr>
            <a:lvl3pPr>
              <a:defRPr>
                <a:latin typeface="Barlow" panose="00000500000000000000" pitchFamily="2" charset="0"/>
              </a:defRPr>
            </a:lvl3pPr>
            <a:lvl4pPr>
              <a:defRPr>
                <a:latin typeface="Barlow" panose="00000500000000000000" pitchFamily="2" charset="0"/>
              </a:defRPr>
            </a:lvl4pPr>
            <a:lvl5pPr>
              <a:defRPr>
                <a:latin typeface="Barlow" panose="00000500000000000000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21658F-3A0C-4524-A270-24DEC342BE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Barlow" panose="00000500000000000000" pitchFamily="2" charset="0"/>
              </a:defRPr>
            </a:lvl1pPr>
            <a:lvl2pPr>
              <a:defRPr>
                <a:latin typeface="Barlow" panose="00000500000000000000" pitchFamily="2" charset="0"/>
              </a:defRPr>
            </a:lvl2pPr>
            <a:lvl3pPr>
              <a:defRPr>
                <a:latin typeface="Barlow" panose="00000500000000000000" pitchFamily="2" charset="0"/>
              </a:defRPr>
            </a:lvl3pPr>
            <a:lvl4pPr>
              <a:defRPr>
                <a:latin typeface="Barlow" panose="00000500000000000000" pitchFamily="2" charset="0"/>
              </a:defRPr>
            </a:lvl4pPr>
            <a:lvl5pPr>
              <a:defRPr>
                <a:latin typeface="Barlow" panose="00000500000000000000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39180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9A812-E942-434A-B53D-D73859717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latin typeface="Barlow" panose="000005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3194F2-E31F-4FEE-9BD7-9CECEFFD87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Barlow" panose="00000500000000000000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ACD5E0-817D-4CCD-B3CE-08517157E8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latin typeface="Barlow" panose="00000500000000000000" pitchFamily="2" charset="0"/>
              </a:defRPr>
            </a:lvl1pPr>
            <a:lvl2pPr>
              <a:defRPr>
                <a:latin typeface="Barlow" panose="00000500000000000000" pitchFamily="2" charset="0"/>
              </a:defRPr>
            </a:lvl2pPr>
            <a:lvl3pPr>
              <a:defRPr>
                <a:latin typeface="Barlow" panose="00000500000000000000" pitchFamily="2" charset="0"/>
              </a:defRPr>
            </a:lvl3pPr>
            <a:lvl4pPr>
              <a:defRPr>
                <a:latin typeface="Barlow" panose="00000500000000000000" pitchFamily="2" charset="0"/>
              </a:defRPr>
            </a:lvl4pPr>
            <a:lvl5pPr>
              <a:defRPr>
                <a:latin typeface="Barlow" panose="00000500000000000000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5E69C8-7C0A-4774-861F-43D7F0A757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Barlow" panose="00000500000000000000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9D46C9-0CF1-44F3-8E7B-72E89B40D7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latin typeface="Barlow" panose="00000500000000000000" pitchFamily="2" charset="0"/>
              </a:defRPr>
            </a:lvl1pPr>
            <a:lvl2pPr>
              <a:defRPr>
                <a:latin typeface="Barlow" panose="00000500000000000000" pitchFamily="2" charset="0"/>
              </a:defRPr>
            </a:lvl2pPr>
            <a:lvl3pPr>
              <a:defRPr>
                <a:latin typeface="Barlow" panose="00000500000000000000" pitchFamily="2" charset="0"/>
              </a:defRPr>
            </a:lvl3pPr>
            <a:lvl4pPr>
              <a:defRPr>
                <a:latin typeface="Barlow" panose="00000500000000000000" pitchFamily="2" charset="0"/>
              </a:defRPr>
            </a:lvl4pPr>
            <a:lvl5pPr>
              <a:defRPr>
                <a:latin typeface="Barlow" panose="00000500000000000000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50713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6CB9F-355D-4995-A4B2-4728E8993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Barlow" panose="000005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5523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801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6B12F-A1BB-4AAB-9711-58B091727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684620-D655-49AE-A359-39D96DC8C2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E1FFAA-C270-4A95-828B-6C57141D3A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9020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71C83-0D50-4537-95D1-1D53FF117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F23D59-5BD5-47B8-8EF8-50D1258282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8AC2DE-72D3-4976-9112-6D3E824B47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1884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45EFF4-5C82-464B-8DAD-C9D63259B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D80F3B-E288-47B1-93FA-6A4DE49CDD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8BAEAD-6800-4B3A-A171-DA8D18B12B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3955C-09DA-441B-A260-DF993256C47A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1CCA7B-5390-4C70-A96A-3FD8AB6608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9772A3-CB20-4033-856D-29B6E6A9EF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FDB05-7520-4E15-B6D2-999BC93115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451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49" r:id="rId12"/>
    <p:sldLayoutId id="2147483650" r:id="rId13"/>
    <p:sldLayoutId id="2147483651" r:id="rId14"/>
    <p:sldLayoutId id="2147483652" r:id="rId15"/>
    <p:sldLayoutId id="2147483653" r:id="rId16"/>
    <p:sldLayoutId id="2147483654" r:id="rId17"/>
    <p:sldLayoutId id="2147483655" r:id="rId18"/>
    <p:sldLayoutId id="2147483656" r:id="rId19"/>
    <p:sldLayoutId id="2147483657" r:id="rId20"/>
    <p:sldLayoutId id="2147483658" r:id="rId21"/>
    <p:sldLayoutId id="2147483659" r:id="rId2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9831F-B41B-496F-B612-8F6A045F79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6608" y="1122363"/>
            <a:ext cx="6825132" cy="3132714"/>
          </a:xfrm>
        </p:spPr>
        <p:txBody>
          <a:bodyPr>
            <a:normAutofit fontScale="90000"/>
          </a:bodyPr>
          <a:lstStyle/>
          <a:p>
            <a:r>
              <a:rPr lang="en-US" noProof="1"/>
              <a:t>Netmáli</a:t>
            </a:r>
            <a:r>
              <a:rPr lang="en-US" dirty="0"/>
              <a:t> B7 – </a:t>
            </a:r>
            <a:r>
              <a:rPr lang="is-IS" noProof="1"/>
              <a:t>Breytingar vegna snjallmælavæðingar dreifiveitna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468E7C-2046-42C2-8696-4FE8C9606B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26608" y="4703474"/>
            <a:ext cx="5941392" cy="679552"/>
          </a:xfrm>
        </p:spPr>
        <p:txBody>
          <a:bodyPr/>
          <a:lstStyle/>
          <a:p>
            <a:r>
              <a:rPr lang="is-IS" dirty="0"/>
              <a:t>26.11.2021</a:t>
            </a:r>
          </a:p>
        </p:txBody>
      </p:sp>
    </p:spTree>
    <p:extLst>
      <p:ext uri="{BB962C8B-B14F-4D97-AF65-F5344CB8AC3E}">
        <p14:creationId xmlns:p14="http://schemas.microsoft.com/office/powerpoint/2010/main" val="399891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7B694-4A8B-4B21-89CD-5469F6AFF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Netorka hf.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9756C4-5BBE-44D1-8082-FC53A0761C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2710" y="714423"/>
            <a:ext cx="5898322" cy="4351338"/>
          </a:xfrm>
        </p:spPr>
        <p:txBody>
          <a:bodyPr>
            <a:normAutofit/>
          </a:bodyPr>
          <a:lstStyle/>
          <a:p>
            <a:r>
              <a:rPr lang="is-IS" sz="2400" dirty="0"/>
              <a:t>Þjónustuaðili dreifiveitna</a:t>
            </a:r>
          </a:p>
          <a:p>
            <a:pPr marL="0" indent="0">
              <a:buNone/>
            </a:pPr>
            <a:endParaRPr lang="is-IS" sz="1800" dirty="0"/>
          </a:p>
          <a:p>
            <a:r>
              <a:rPr lang="is-IS" sz="1800" dirty="0"/>
              <a:t>Hóf starfsemi í núverandi mynd í maí 2005</a:t>
            </a:r>
          </a:p>
          <a:p>
            <a:pPr lvl="1"/>
            <a:r>
              <a:rPr lang="is-IS" sz="1600" dirty="0"/>
              <a:t>Reiknistofa fyrir raforkufyrirtækin, sbr. RB</a:t>
            </a:r>
            <a:endParaRPr lang="is-IS" sz="2000" dirty="0"/>
          </a:p>
          <a:p>
            <a:pPr marL="457200" lvl="1" indent="0">
              <a:buNone/>
            </a:pPr>
            <a:endParaRPr lang="is-IS" sz="1800" dirty="0"/>
          </a:p>
          <a:p>
            <a:r>
              <a:rPr lang="is-IS" sz="1800" dirty="0"/>
              <a:t>Annast </a:t>
            </a:r>
            <a:r>
              <a:rPr lang="is-IS" sz="1800" b="1" i="1" dirty="0"/>
              <a:t>lögbundnar skyldur dreifiveitna</a:t>
            </a:r>
          </a:p>
          <a:p>
            <a:pPr lvl="1"/>
            <a:r>
              <a:rPr lang="is-IS" dirty="0"/>
              <a:t>Verkferlar skilgreindir í Netmálum B6 og B7</a:t>
            </a:r>
          </a:p>
          <a:p>
            <a:pPr lvl="1"/>
            <a:r>
              <a:rPr lang="is-IS" sz="1400" dirty="0"/>
              <a:t>Allar dreifiveitur eru hluthafar í Netorku </a:t>
            </a:r>
            <a:endParaRPr lang="is-IS" dirty="0"/>
          </a:p>
          <a:p>
            <a:pPr lvl="1"/>
            <a:endParaRPr lang="is-IS" dirty="0"/>
          </a:p>
          <a:p>
            <a:endParaRPr lang="is-I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B5DE93D-EF32-4643-869B-3451EDC01C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7617141"/>
              </p:ext>
            </p:extLst>
          </p:nvPr>
        </p:nvGraphicFramePr>
        <p:xfrm>
          <a:off x="1154965" y="1820882"/>
          <a:ext cx="1942609" cy="15492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3226">
                  <a:extLst>
                    <a:ext uri="{9D8B030D-6E8A-4147-A177-3AD203B41FA5}">
                      <a16:colId xmlns:a16="http://schemas.microsoft.com/office/drawing/2014/main" val="1856890757"/>
                    </a:ext>
                  </a:extLst>
                </a:gridCol>
                <a:gridCol w="689383">
                  <a:extLst>
                    <a:ext uri="{9D8B030D-6E8A-4147-A177-3AD203B41FA5}">
                      <a16:colId xmlns:a16="http://schemas.microsoft.com/office/drawing/2014/main" val="690752003"/>
                    </a:ext>
                  </a:extLst>
                </a:gridCol>
              </a:tblGrid>
              <a:tr h="206825">
                <a:tc>
                  <a:txBody>
                    <a:bodyPr/>
                    <a:lstStyle/>
                    <a:p>
                      <a:pPr algn="l" fontAlgn="b"/>
                      <a:r>
                        <a:rPr lang="is-IS" sz="1050" u="none" strike="noStrike" dirty="0">
                          <a:effectLst/>
                        </a:rPr>
                        <a:t>Nafn hluthafa</a:t>
                      </a:r>
                      <a:endParaRPr lang="is-I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050" u="none" strike="noStrike">
                          <a:effectLst/>
                        </a:rPr>
                        <a:t>Eignarhluti</a:t>
                      </a:r>
                      <a:endParaRPr lang="is-IS" sz="105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08850763"/>
                  </a:ext>
                </a:extLst>
              </a:tr>
              <a:tr h="186346">
                <a:tc>
                  <a:txBody>
                    <a:bodyPr/>
                    <a:lstStyle/>
                    <a:p>
                      <a:pPr algn="l" fontAlgn="b"/>
                      <a:r>
                        <a:rPr lang="is-IS" sz="1000" u="none" strike="noStrike" dirty="0">
                          <a:effectLst/>
                        </a:rPr>
                        <a:t>Orkuveita Reykjavíkur</a:t>
                      </a:r>
                      <a:endParaRPr lang="is-I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u="none" strike="noStrike">
                          <a:effectLst/>
                        </a:rPr>
                        <a:t>38,41%</a:t>
                      </a:r>
                      <a:endParaRPr lang="is-I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83869013"/>
                  </a:ext>
                </a:extLst>
              </a:tr>
              <a:tr h="163646">
                <a:tc>
                  <a:txBody>
                    <a:bodyPr/>
                    <a:lstStyle/>
                    <a:p>
                      <a:pPr algn="l" fontAlgn="b"/>
                      <a:r>
                        <a:rPr lang="is-IS" sz="1000" u="none" strike="noStrike">
                          <a:effectLst/>
                        </a:rPr>
                        <a:t>RARIK ohf.</a:t>
                      </a:r>
                      <a:endParaRPr lang="is-I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u="none" strike="noStrike">
                          <a:effectLst/>
                        </a:rPr>
                        <a:t>26,05%</a:t>
                      </a:r>
                      <a:endParaRPr lang="is-I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23211235"/>
                  </a:ext>
                </a:extLst>
              </a:tr>
              <a:tr h="163646">
                <a:tc>
                  <a:txBody>
                    <a:bodyPr/>
                    <a:lstStyle/>
                    <a:p>
                      <a:pPr algn="l" fontAlgn="b"/>
                      <a:r>
                        <a:rPr lang="is-IS" sz="1000" u="none" strike="noStrike" dirty="0">
                          <a:effectLst/>
                        </a:rPr>
                        <a:t>HS Veitur hf.</a:t>
                      </a:r>
                      <a:endParaRPr lang="is-I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u="none" strike="noStrike">
                          <a:effectLst/>
                        </a:rPr>
                        <a:t>15,46%</a:t>
                      </a:r>
                      <a:endParaRPr lang="is-I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38186199"/>
                  </a:ext>
                </a:extLst>
              </a:tr>
              <a:tr h="163646">
                <a:tc>
                  <a:txBody>
                    <a:bodyPr/>
                    <a:lstStyle/>
                    <a:p>
                      <a:pPr algn="l" fontAlgn="b"/>
                      <a:r>
                        <a:rPr lang="is-IS" sz="1000" u="none" strike="noStrike">
                          <a:effectLst/>
                        </a:rPr>
                        <a:t>Norðurorka hf.</a:t>
                      </a:r>
                      <a:endParaRPr lang="is-I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u="none" strike="noStrike">
                          <a:effectLst/>
                        </a:rPr>
                        <a:t>7,73%</a:t>
                      </a:r>
                      <a:endParaRPr lang="is-I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79774588"/>
                  </a:ext>
                </a:extLst>
              </a:tr>
              <a:tr h="163646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000" u="none" strike="noStrike">
                          <a:effectLst/>
                        </a:rPr>
                        <a:t>Landsvirkjun </a:t>
                      </a:r>
                      <a:endParaRPr lang="is-IS" sz="10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000" u="none" strike="noStrike">
                          <a:effectLst/>
                        </a:rPr>
                        <a:t>6,11%</a:t>
                      </a:r>
                      <a:endParaRPr lang="is-IS" sz="10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4752157"/>
                  </a:ext>
                </a:extLst>
              </a:tr>
              <a:tr h="116806">
                <a:tc>
                  <a:txBody>
                    <a:bodyPr/>
                    <a:lstStyle/>
                    <a:p>
                      <a:pPr algn="l" fontAlgn="b"/>
                      <a:r>
                        <a:rPr lang="is-IS" sz="1000" u="none" strike="noStrike">
                          <a:effectLst/>
                        </a:rPr>
                        <a:t>Orkubú Vestfjarða ohf.</a:t>
                      </a:r>
                      <a:endParaRPr lang="is-I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u="none" strike="noStrike">
                          <a:effectLst/>
                        </a:rPr>
                        <a:t>4,95%</a:t>
                      </a:r>
                      <a:endParaRPr lang="is-I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80555718"/>
                  </a:ext>
                </a:extLst>
              </a:tr>
              <a:tr h="175897">
                <a:tc>
                  <a:txBody>
                    <a:bodyPr/>
                    <a:lstStyle/>
                    <a:p>
                      <a:pPr algn="l" fontAlgn="b"/>
                      <a:r>
                        <a:rPr lang="is-IS" sz="1000" u="none" strike="noStrike">
                          <a:effectLst/>
                        </a:rPr>
                        <a:t>Rafveita Reyðarfjarðar</a:t>
                      </a:r>
                      <a:endParaRPr lang="is-I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u="none" strike="noStrike">
                          <a:effectLst/>
                        </a:rPr>
                        <a:t>0,92%</a:t>
                      </a:r>
                      <a:endParaRPr lang="is-IS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98096348"/>
                  </a:ext>
                </a:extLst>
              </a:tr>
              <a:tr h="163646">
                <a:tc>
                  <a:txBody>
                    <a:bodyPr/>
                    <a:lstStyle/>
                    <a:p>
                      <a:pPr algn="l" fontAlgn="b"/>
                      <a:r>
                        <a:rPr lang="is-IS" sz="1000" u="none" strike="noStrike" dirty="0">
                          <a:effectLst/>
                        </a:rPr>
                        <a:t>Selfossveitur bs.</a:t>
                      </a:r>
                      <a:endParaRPr lang="is-I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u="none" strike="noStrike" dirty="0">
                          <a:effectLst/>
                        </a:rPr>
                        <a:t>0,37%</a:t>
                      </a:r>
                      <a:endParaRPr lang="is-I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79064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3098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0B0E9-C1A9-4BE2-9FED-55617BA69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067" y="386877"/>
            <a:ext cx="4312478" cy="1892299"/>
          </a:xfrm>
        </p:spPr>
        <p:txBody>
          <a:bodyPr>
            <a:normAutofit/>
          </a:bodyPr>
          <a:lstStyle/>
          <a:p>
            <a:r>
              <a:rPr lang="is-IS" dirty="0"/>
              <a:t>Ástæður breytinga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D8C9C7-DD2D-4FC7-8D92-FA627A3A00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4471" y="386876"/>
            <a:ext cx="5898322" cy="5659081"/>
          </a:xfrm>
        </p:spPr>
        <p:txBody>
          <a:bodyPr/>
          <a:lstStyle/>
          <a:p>
            <a:r>
              <a:rPr lang="is-IS" dirty="0"/>
              <a:t>Snjallmælavæðing</a:t>
            </a:r>
          </a:p>
          <a:p>
            <a:pPr lvl="1"/>
            <a:endParaRPr lang="is-IS" dirty="0"/>
          </a:p>
          <a:p>
            <a:r>
              <a:rPr lang="is-IS" dirty="0"/>
              <a:t>200.000 álesnar veitur </a:t>
            </a:r>
            <a:r>
              <a:rPr lang="is-IS" dirty="0">
                <a:sym typeface="Wingdings" panose="05000000000000000000" pitchFamily="2" charset="2"/>
              </a:rPr>
              <a:t></a:t>
            </a:r>
            <a:r>
              <a:rPr lang="is-IS" dirty="0"/>
              <a:t>tímamældar veitur innan 6 ára</a:t>
            </a:r>
          </a:p>
          <a:p>
            <a:pPr lvl="1"/>
            <a:r>
              <a:rPr lang="is-IS" dirty="0"/>
              <a:t>Veitur - Uppsetning hefst í byrjun næsta árs - Lokið 2024</a:t>
            </a:r>
          </a:p>
          <a:p>
            <a:pPr lvl="1"/>
            <a:r>
              <a:rPr lang="is-IS" dirty="0"/>
              <a:t>RARIK - Uppsetning hafin – Lokið 2027</a:t>
            </a:r>
          </a:p>
          <a:p>
            <a:pPr lvl="1"/>
            <a:r>
              <a:rPr lang="is-IS" dirty="0"/>
              <a:t>HS Veitur - Langt komnar – Lokið 2022</a:t>
            </a:r>
          </a:p>
          <a:p>
            <a:pPr lvl="1"/>
            <a:r>
              <a:rPr lang="is-IS" dirty="0"/>
              <a:t>OV - Snjallmælar á nær öllum veitum</a:t>
            </a:r>
          </a:p>
          <a:p>
            <a:pPr lvl="1"/>
            <a:r>
              <a:rPr lang="is-IS" dirty="0"/>
              <a:t>Norðurorka – Undirbúningur hafinn</a:t>
            </a:r>
          </a:p>
          <a:p>
            <a:pPr lvl="1"/>
            <a:endParaRPr lang="is-IS" dirty="0"/>
          </a:p>
          <a:p>
            <a:r>
              <a:rPr lang="is-IS" dirty="0"/>
              <a:t>Staða í dag</a:t>
            </a:r>
          </a:p>
          <a:p>
            <a:pPr lvl="1"/>
            <a:r>
              <a:rPr lang="is-IS" dirty="0"/>
              <a:t>Snjallmælar - Mánaðarlegir álestrar, ekki tímaraðir.</a:t>
            </a:r>
          </a:p>
          <a:p>
            <a:pPr lvl="1"/>
            <a:endParaRPr lang="is-IS" dirty="0"/>
          </a:p>
          <a:p>
            <a:r>
              <a:rPr lang="is-IS" dirty="0"/>
              <a:t>Mikill fjöldi tímamælinga - Ekki hægt að halda óbreyttum tímamörkum og skilyrðum um gæði gagna</a:t>
            </a:r>
          </a:p>
          <a:p>
            <a:pPr lvl="1"/>
            <a:endParaRPr lang="is-IS" dirty="0"/>
          </a:p>
          <a:p>
            <a:r>
              <a:rPr lang="is-IS" dirty="0"/>
              <a:t>Breytingar á Netmála B7 unnar af dreifiveitum í vinnuhópi á vegum Samorku í samráði við Landsnet.</a:t>
            </a:r>
          </a:p>
          <a:p>
            <a:pPr marL="0" indent="0">
              <a:buNone/>
            </a:pPr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3145323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67C26-45CF-4F66-A736-5EA71B0DB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066" y="386877"/>
            <a:ext cx="4547662" cy="1304649"/>
          </a:xfrm>
        </p:spPr>
        <p:txBody>
          <a:bodyPr>
            <a:normAutofit/>
          </a:bodyPr>
          <a:lstStyle/>
          <a:p>
            <a:r>
              <a:rPr lang="is-IS" dirty="0"/>
              <a:t>Helstu breytingar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21E8EA-798C-4D8A-98C5-F53FCE3A2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1766" y="564297"/>
            <a:ext cx="5898322" cy="6239111"/>
          </a:xfrm>
        </p:spPr>
        <p:txBody>
          <a:bodyPr/>
          <a:lstStyle/>
          <a:p>
            <a:r>
              <a:rPr lang="is-IS" dirty="0"/>
              <a:t>Bætt við skilgreiningum um mismunandi stöðu tímamælinga</a:t>
            </a:r>
          </a:p>
          <a:p>
            <a:pPr marL="0" indent="0">
              <a:buNone/>
            </a:pPr>
            <a:endParaRPr lang="is-IS" dirty="0"/>
          </a:p>
          <a:p>
            <a:r>
              <a:rPr lang="is-IS" dirty="0"/>
              <a:t>Skerpt á heimild dreifiveitna til að tímamæla neysluveitur með mælivör &lt;=3x63A.  Í þeim tilfellum greiðir dreifiveitan kostnað vegna þess.</a:t>
            </a:r>
          </a:p>
          <a:p>
            <a:pPr marL="0" indent="0">
              <a:buNone/>
            </a:pPr>
            <a:endParaRPr lang="is-IS" dirty="0"/>
          </a:p>
          <a:p>
            <a:r>
              <a:rPr lang="is-IS" dirty="0"/>
              <a:t>Mismunandi kröfur á dreifiveitur eftir stærð mælivara tímamældrar neysluveitu.</a:t>
            </a:r>
          </a:p>
          <a:p>
            <a:pPr lvl="1"/>
            <a:r>
              <a:rPr lang="is-IS" dirty="0"/>
              <a:t>&lt;=3x63A</a:t>
            </a:r>
          </a:p>
          <a:p>
            <a:pPr lvl="2"/>
            <a:r>
              <a:rPr lang="is-IS" dirty="0"/>
              <a:t>Heimilt að skila áætluðum gildum í 90 daga frá mælidegi</a:t>
            </a:r>
          </a:p>
          <a:p>
            <a:pPr lvl="2"/>
            <a:r>
              <a:rPr lang="is-IS" dirty="0"/>
              <a:t>Heimilt að skila leiðréttum gildum í 12 mánuði frá mælidegi</a:t>
            </a:r>
          </a:p>
          <a:p>
            <a:pPr lvl="1"/>
            <a:r>
              <a:rPr lang="is-IS" dirty="0"/>
              <a:t>&gt;3x63A</a:t>
            </a:r>
          </a:p>
          <a:p>
            <a:pPr lvl="2"/>
            <a:r>
              <a:rPr lang="is-IS" dirty="0"/>
              <a:t>Óbreytt frá núverandi fyrirkomulagi</a:t>
            </a:r>
          </a:p>
          <a:p>
            <a:pPr lvl="2"/>
            <a:endParaRPr lang="is-IS" dirty="0"/>
          </a:p>
          <a:p>
            <a:r>
              <a:rPr lang="is-IS" dirty="0"/>
              <a:t>Stöðukóði gilda í tímaröðum vegna annars vegar ótryggs gildis og hins vegar áætlaðs gildis víxlast frá fyrri netmála. </a:t>
            </a:r>
          </a:p>
          <a:p>
            <a:pPr lvl="1"/>
            <a:r>
              <a:rPr lang="is-IS" dirty="0"/>
              <a:t>Ótryggt gildi fær stöðukóðann 5</a:t>
            </a:r>
          </a:p>
          <a:p>
            <a:pPr lvl="1"/>
            <a:r>
              <a:rPr lang="is-IS" dirty="0"/>
              <a:t>Áætlað gildi fær stöðukóðann 6</a:t>
            </a:r>
          </a:p>
          <a:p>
            <a:pPr marL="0" indent="0">
              <a:buNone/>
            </a:pPr>
            <a:endParaRPr lang="is-IS" dirty="0"/>
          </a:p>
          <a:p>
            <a:r>
              <a:rPr lang="is-IS" dirty="0"/>
              <a:t>Nýr tegundarkóði fyrir díselvélaframleiðslu (2116)</a:t>
            </a:r>
          </a:p>
        </p:txBody>
      </p:sp>
    </p:spTree>
    <p:extLst>
      <p:ext uri="{BB962C8B-B14F-4D97-AF65-F5344CB8AC3E}">
        <p14:creationId xmlns:p14="http://schemas.microsoft.com/office/powerpoint/2010/main" val="3152959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3F3E4-996B-444D-B564-D5FDFDAB8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/>
              <a:t>Annað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F80D5-FC5B-4012-9497-DAF20F1745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1987" y="632537"/>
            <a:ext cx="6024586" cy="5618138"/>
          </a:xfrm>
        </p:spPr>
        <p:txBody>
          <a:bodyPr>
            <a:normAutofit/>
          </a:bodyPr>
          <a:lstStyle/>
          <a:p>
            <a:r>
              <a:rPr lang="is-IS" dirty="0"/>
              <a:t>Breyting fjölda álesinna veitna yfir í tímamælingar</a:t>
            </a:r>
          </a:p>
          <a:p>
            <a:pPr lvl="1"/>
            <a:r>
              <a:rPr lang="is-IS" dirty="0"/>
              <a:t>Hefur áhrif á útreikning hlutfallstalna og tapa á yfirfærslutíma </a:t>
            </a:r>
          </a:p>
          <a:p>
            <a:pPr lvl="1"/>
            <a:r>
              <a:rPr lang="is-IS" dirty="0"/>
              <a:t>Hefur áhrif á jöfnunarorkuuppgjör Landsnet vegna síðasta mánaðar</a:t>
            </a:r>
          </a:p>
          <a:p>
            <a:pPr lvl="1"/>
            <a:endParaRPr lang="is-IS" dirty="0"/>
          </a:p>
          <a:p>
            <a:r>
              <a:rPr lang="is-IS" dirty="0"/>
              <a:t>Breytingar verða á notkunarferlum frá mánuði til mánaðar eftir því sem fleiri tímamælingar eru settar upp.</a:t>
            </a:r>
          </a:p>
          <a:p>
            <a:pPr lvl="1"/>
            <a:r>
              <a:rPr lang="is-IS" dirty="0"/>
              <a:t>Hefur áhrif á útreikning tapa</a:t>
            </a:r>
          </a:p>
          <a:p>
            <a:pPr lvl="1"/>
            <a:r>
              <a:rPr lang="is-IS" dirty="0"/>
              <a:t>Ekki fyrirséð hversu mikil áhrifin verða</a:t>
            </a:r>
          </a:p>
          <a:p>
            <a:pPr lvl="1"/>
            <a:r>
              <a:rPr lang="is-IS" dirty="0"/>
              <a:t>Heildarorkan rétt en sveiflur geta orðið milli mánaða.</a:t>
            </a:r>
          </a:p>
          <a:p>
            <a:pPr lvl="1"/>
            <a:r>
              <a:rPr lang="is-IS" dirty="0"/>
              <a:t>Áhrifin jafnast út með tímanum</a:t>
            </a:r>
          </a:p>
          <a:p>
            <a:pPr marL="457200" lvl="1" indent="0">
              <a:buNone/>
            </a:pPr>
            <a:endParaRPr lang="is-IS" dirty="0"/>
          </a:p>
          <a:p>
            <a:r>
              <a:rPr lang="is-IS" dirty="0"/>
              <a:t>Krefst þróunar hjá sölufyrirtækjum í samskiptum við Netorku</a:t>
            </a:r>
          </a:p>
          <a:p>
            <a:pPr lvl="1"/>
            <a:r>
              <a:rPr lang="is-IS" dirty="0"/>
              <a:t>Sjálfvirk móttaka upplýsinga um breytingu á uppgjörsaðferð þegar veitu er breytt úr álesinni í tímamælda</a:t>
            </a:r>
          </a:p>
          <a:p>
            <a:pPr lvl="1"/>
            <a:r>
              <a:rPr lang="is-IS" dirty="0"/>
              <a:t>Móttaka mikils magns tímamælinga.</a:t>
            </a:r>
          </a:p>
          <a:p>
            <a:pPr lvl="1"/>
            <a:r>
              <a:rPr lang="is-IS" dirty="0"/>
              <a:t>Móttaka leiðréttinga</a:t>
            </a:r>
          </a:p>
          <a:p>
            <a:pPr lvl="1"/>
            <a:r>
              <a:rPr lang="is-IS" dirty="0"/>
              <a:t>Vakta breytingar</a:t>
            </a:r>
          </a:p>
          <a:p>
            <a:pPr lvl="1"/>
            <a:endParaRPr lang="is-IS" dirty="0"/>
          </a:p>
          <a:p>
            <a:r>
              <a:rPr lang="is-IS" dirty="0"/>
              <a:t>Eykur möguleika sölufyrirtækja á mismunandi töxtum til hagsbóta fyrir viðskiptavini.</a:t>
            </a:r>
          </a:p>
          <a:p>
            <a:pPr lvl="1"/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2769779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10075</TotalTime>
  <Words>393</Words>
  <Application>Microsoft Office PowerPoint</Application>
  <PresentationFormat>Widescreen</PresentationFormat>
  <Paragraphs>80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Barlow</vt:lpstr>
      <vt:lpstr>Calibri</vt:lpstr>
      <vt:lpstr>Calibri Light</vt:lpstr>
      <vt:lpstr>Office Theme</vt:lpstr>
      <vt:lpstr>Netmáli B7 – Breytingar vegna snjallmælavæðingar dreifiveitna</vt:lpstr>
      <vt:lpstr>Netorka hf.</vt:lpstr>
      <vt:lpstr>Ástæður breytinga</vt:lpstr>
      <vt:lpstr>Helstu breytingar</vt:lpstr>
      <vt:lpstr>Annað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Telma Sigrún Torfadóttir</dc:creator>
  <cp:lastModifiedBy>Þorsteinn Guðmundsson</cp:lastModifiedBy>
  <cp:revision>197</cp:revision>
  <cp:lastPrinted>2020-05-14T14:19:14Z</cp:lastPrinted>
  <dcterms:created xsi:type="dcterms:W3CDTF">2020-05-13T09:50:43Z</dcterms:created>
  <dcterms:modified xsi:type="dcterms:W3CDTF">2021-11-29T13:03:49Z</dcterms:modified>
</cp:coreProperties>
</file>