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414" r:id="rId5"/>
    <p:sldId id="594" r:id="rId6"/>
    <p:sldId id="595" r:id="rId7"/>
    <p:sldId id="563" r:id="rId8"/>
    <p:sldId id="591" r:id="rId9"/>
    <p:sldId id="596" r:id="rId10"/>
    <p:sldId id="597" r:id="rId11"/>
    <p:sldId id="598" r:id="rId12"/>
    <p:sldId id="601" r:id="rId13"/>
    <p:sldId id="599" r:id="rId14"/>
    <p:sldId id="600" r:id="rId15"/>
    <p:sldId id="273" r:id="rId16"/>
  </p:sldIdLst>
  <p:sldSz cx="12192000" cy="6858000"/>
  <p:notesSz cx="6797675" cy="987266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B6B70-7AC2-4F91-B3D7-9CAFE6F9E62C}" v="36" dt="2020-01-29T14:55:27.635"/>
    <p1510:client id="{6F4A7725-9442-4186-914D-72ED7B9E7EC8}" v="29" dt="2020-01-29T12:53:53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E5B71-5576-457E-9C06-24FC743F574A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6574-E162-47AE-9CF7-B59C931EAC7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18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66574-E162-47AE-9CF7-B59C931EAC74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441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Stjórnstöð og </a:t>
            </a:r>
            <a:r>
              <a:rPr lang="is-IS" dirty="0" err="1"/>
              <a:t>Hrútatunga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66574-E162-47AE-9CF7-B59C931EAC74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79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Hnjúkar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66574-E162-47AE-9CF7-B59C931EAC74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310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724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ill minna lo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9919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/>
          <a:lstStyle>
            <a:lvl1pPr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50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41821" y="456788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35787" y="2195297"/>
            <a:ext cx="5384801" cy="339407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84510" y="2195296"/>
            <a:ext cx="5384801" cy="339407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607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233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0123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298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/>
          <a:lstStyle>
            <a:lvl1pPr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1689130"/>
            <a:ext cx="6815663" cy="4437028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077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/>
          <a:lstStyle>
            <a:lvl1pPr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</a:lstStyle>
          <a:p>
            <a:pPr lvl="0"/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468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767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998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ill og Efni logo vinstri rautt hor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1648" y="231648"/>
            <a:ext cx="2523744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2A6CA8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151" y="6051551"/>
            <a:ext cx="27146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423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1849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2421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7229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314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is-IS" sz="3200"/>
            </a:lvl1pPr>
          </a:lstStyle>
          <a:p>
            <a:pPr lvl="0"/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238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26279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4166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gildi með my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27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rauð hvítt lo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4277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774-4859-BA49-B1FD-7E63101AD4BA}" type="slidenum">
              <a:rPr lang="is-IS" smtClean="0"/>
              <a:t>‹#›</a:t>
            </a:fld>
            <a:endParaRPr lang="is-IS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843519" y="1258740"/>
            <a:ext cx="5103284" cy="2506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250517" y="1258740"/>
            <a:ext cx="5103284" cy="2506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843519" y="4008354"/>
            <a:ext cx="5103284" cy="2506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6250517" y="4008354"/>
            <a:ext cx="5103284" cy="2506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1953"/>
            <a:ext cx="9518651" cy="86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635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43940" y="424636"/>
            <a:ext cx="11123168" cy="74445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939" y="873683"/>
            <a:ext cx="11123169" cy="306926"/>
          </a:xfrm>
        </p:spPr>
        <p:txBody>
          <a:bodyPr/>
          <a:lstStyle>
            <a:lvl1pPr marL="0" indent="0" algn="l">
              <a:buNone/>
              <a:defRPr sz="2177" cap="all" baseline="0">
                <a:solidFill>
                  <a:schemeClr val="tx1"/>
                </a:solidFill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1597" y="6458504"/>
            <a:ext cx="4781957" cy="401616"/>
          </a:xfrm>
        </p:spPr>
        <p:txBody>
          <a:bodyPr tIns="36000" anchor="t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lang="en-US" sz="816" b="1" kern="1200" spc="-2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source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735999" y="0"/>
            <a:ext cx="2544688" cy="1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98" b="1" noProof="1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Heading </a:t>
            </a:r>
            <a:endParaRPr lang="en-GB" altLang="da-DK" sz="998" b="0" noProof="1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12336693" y="496342"/>
            <a:ext cx="1920214" cy="4607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998" b="1" kern="1200" noProof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Heading</a:t>
            </a:r>
          </a:p>
          <a:p>
            <a:pPr marL="0" indent="0" algn="l">
              <a:spcBef>
                <a:spcPts val="0"/>
              </a:spcBef>
              <a:buFont typeface="+mj-lt"/>
              <a:buNone/>
              <a:defRPr/>
            </a:pPr>
            <a:r>
              <a:rPr lang="en-GB" sz="998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If your heading has two lines, delete the text box for the subheading</a:t>
            </a:r>
            <a:endParaRPr lang="en-GB" sz="998" kern="1200" noProof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82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11" y="1441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" y="1441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538058" y="420322"/>
            <a:ext cx="11132670" cy="72918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8058" y="1542321"/>
            <a:ext cx="5293686" cy="4209395"/>
          </a:xfrm>
        </p:spPr>
        <p:txBody>
          <a:bodyPr/>
          <a:lstStyle>
            <a:lvl1pPr marL="0" indent="0">
              <a:spcBef>
                <a:spcPts val="544"/>
              </a:spcBef>
              <a:spcAft>
                <a:spcPts val="0"/>
              </a:spcAft>
              <a:buClrTx/>
              <a:buNone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013"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4028"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6040"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8053">
              <a:spcBef>
                <a:spcPts val="544"/>
              </a:spcBef>
              <a:spcAft>
                <a:spcPts val="0"/>
              </a:spcAft>
              <a:buClrTx/>
              <a:defRPr lang="en-GB" sz="1451" kern="1200" spc="-1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370150" y="1542321"/>
            <a:ext cx="5296985" cy="4209395"/>
          </a:xfrm>
        </p:spPr>
        <p:txBody>
          <a:bodyPr/>
          <a:lstStyle>
            <a:lvl1pPr marL="0" indent="0">
              <a:spcBef>
                <a:spcPts val="544"/>
              </a:spcBef>
              <a:spcAft>
                <a:spcPts val="0"/>
              </a:spcAft>
              <a:buClrTx/>
              <a:buNone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013"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4028"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6040"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8053">
              <a:spcBef>
                <a:spcPts val="544"/>
              </a:spcBef>
              <a:spcAft>
                <a:spcPts val="0"/>
              </a:spcAft>
              <a:buClrTx/>
              <a:defRPr lang="en-GB" sz="1451" kern="1200" spc="-1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51602" y="6458504"/>
            <a:ext cx="4781957" cy="401616"/>
          </a:xfrm>
        </p:spPr>
        <p:txBody>
          <a:bodyPr tIns="35961" anchor="t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lang="en-US" sz="816" b="1" kern="1200" spc="-2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source</a:t>
            </a:r>
          </a:p>
        </p:txBody>
      </p:sp>
      <p:sp>
        <p:nvSpPr>
          <p:cNvPr id="3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735999" y="2"/>
            <a:ext cx="2544688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98" b="1" noProof="1">
                <a:solidFill>
                  <a:srgbClr val="677578">
                    <a:lumMod val="75000"/>
                  </a:srgbClr>
                </a:solidFill>
                <a:latin typeface="Arial Narrow"/>
              </a:rPr>
              <a:t>Text in 2 rows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98" noProof="1">
                <a:solidFill>
                  <a:srgbClr val="677578">
                    <a:lumMod val="75000"/>
                  </a:srgbClr>
                </a:solidFill>
                <a:latin typeface="Arial Narrow"/>
              </a:rPr>
              <a:t>Text slide, two columns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702" y="414683"/>
            <a:ext cx="2592031" cy="1459247"/>
          </a:xfrm>
          <a:prstGeom prst="rect">
            <a:avLst/>
          </a:prstGeom>
        </p:spPr>
      </p:pic>
      <p:sp>
        <p:nvSpPr>
          <p:cNvPr id="23" name="AutoShape 4"/>
          <p:cNvSpPr>
            <a:spLocks/>
          </p:cNvSpPr>
          <p:nvPr userDrawn="1"/>
        </p:nvSpPr>
        <p:spPr bwMode="gray">
          <a:xfrm>
            <a:off x="12336696" y="496342"/>
            <a:ext cx="1920214" cy="4607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998" b="1">
                <a:solidFill>
                  <a:srgbClr val="677578">
                    <a:lumMod val="75000"/>
                  </a:srgbClr>
                </a:solidFill>
              </a:rPr>
              <a:t>Heading</a:t>
            </a:r>
          </a:p>
          <a:p>
            <a:pPr>
              <a:buFont typeface="+mj-lt"/>
              <a:buNone/>
              <a:defRPr/>
            </a:pPr>
            <a:r>
              <a:rPr lang="en-GB" sz="998">
                <a:solidFill>
                  <a:srgbClr val="677578">
                    <a:lumMod val="75000"/>
                  </a:srgbClr>
                </a:solidFill>
              </a:rPr>
              <a:t>If your heading has two lines, delete the text box for the subheading</a:t>
            </a:r>
            <a:endParaRPr lang="en-GB" sz="998">
              <a:solidFill>
                <a:srgbClr val="67757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46" name="Group 25"/>
          <p:cNvGrpSpPr/>
          <p:nvPr userDrawn="1"/>
        </p:nvGrpSpPr>
        <p:grpSpPr>
          <a:xfrm>
            <a:off x="-2543997" y="1981962"/>
            <a:ext cx="2402214" cy="2400657"/>
            <a:chOff x="-2231300" y="2231625"/>
            <a:chExt cx="2106943" cy="2646836"/>
          </a:xfrm>
        </p:grpSpPr>
        <p:sp>
          <p:nvSpPr>
            <p:cNvPr id="47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000" cy="264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To add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preformatted bullets,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click the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Home</a:t>
              </a: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 tab and select</a:t>
              </a:r>
              <a:endParaRPr lang="en-GB" altLang="da-DK" sz="998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Increase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Indent</a:t>
              </a:r>
              <a:endParaRPr lang="en-GB" altLang="da-DK" sz="998" b="1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GB" altLang="da-DK" sz="998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GB" altLang="da-DK" sz="998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Click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Decrease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Indent</a:t>
              </a:r>
              <a:endParaRPr lang="en-GB" altLang="da-DK" sz="998" b="1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to return to the previous list design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sz="2902">
                  <a:solidFill>
                    <a:srgbClr val="1E2F39"/>
                  </a:solidFill>
                </a:rPr>
                <a:t> </a:t>
              </a:r>
            </a:p>
          </p:txBody>
        </p:sp>
        <p:grpSp>
          <p:nvGrpSpPr>
            <p:cNvPr id="48" name="Group 36"/>
            <p:cNvGrpSpPr/>
            <p:nvPr userDrawn="1"/>
          </p:nvGrpSpPr>
          <p:grpSpPr>
            <a:xfrm>
              <a:off x="-544672" y="2787459"/>
              <a:ext cx="419742" cy="242548"/>
              <a:chOff x="-832082" y="3336845"/>
              <a:chExt cx="358924" cy="219989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336845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Rounded Rectangle 43"/>
              <p:cNvSpPr/>
              <p:nvPr/>
            </p:nvSpPr>
            <p:spPr bwMode="auto">
              <a:xfrm>
                <a:off x="-652694" y="3337761"/>
                <a:ext cx="168275" cy="215900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086">
                  <a:solidFill>
                    <a:srgbClr val="FFFFFF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49" name="Group 38"/>
            <p:cNvGrpSpPr/>
            <p:nvPr userDrawn="1"/>
          </p:nvGrpSpPr>
          <p:grpSpPr>
            <a:xfrm>
              <a:off x="-531551" y="3446578"/>
              <a:ext cx="407194" cy="245526"/>
              <a:chOff x="-474298" y="3689019"/>
              <a:chExt cx="348194" cy="222690"/>
            </a:xfrm>
          </p:grpSpPr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689019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Rectangle 40"/>
              <p:cNvSpPr/>
              <p:nvPr/>
            </p:nvSpPr>
            <p:spPr bwMode="auto">
              <a:xfrm>
                <a:off x="-297554" y="3692193"/>
                <a:ext cx="171450" cy="21113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086">
                  <a:solidFill>
                    <a:srgbClr val="FFFFFF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52" name="Rounded Rectangle 41"/>
              <p:cNvSpPr/>
              <p:nvPr/>
            </p:nvSpPr>
            <p:spPr bwMode="auto">
              <a:xfrm>
                <a:off x="-465829" y="3695369"/>
                <a:ext cx="168275" cy="215900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086">
                  <a:solidFill>
                    <a:srgbClr val="FFFFFF"/>
                  </a:solidFill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057" y="754573"/>
            <a:ext cx="11123016" cy="306926"/>
          </a:xfrm>
        </p:spPr>
        <p:txBody>
          <a:bodyPr/>
          <a:lstStyle>
            <a:lvl1pPr marL="0" indent="0" algn="l">
              <a:buNone/>
              <a:defRPr sz="1633" cap="all" baseline="0">
                <a:solidFill>
                  <a:schemeClr val="tx1"/>
                </a:solidFill>
              </a:defRPr>
            </a:lvl1pPr>
            <a:lvl2pPr marL="4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91168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11" y="1441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" y="1441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38058" y="420951"/>
            <a:ext cx="11132670" cy="72918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8057" y="1544425"/>
            <a:ext cx="11129545" cy="4212068"/>
          </a:xfrm>
        </p:spPr>
        <p:txBody>
          <a:bodyPr/>
          <a:lstStyle>
            <a:lvl1pPr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544"/>
              </a:spcBef>
              <a:spcAft>
                <a:spcPts val="0"/>
              </a:spcAft>
              <a:buClrTx/>
              <a:defRPr lang="en-US" sz="1451" kern="1200" spc="-1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544"/>
              </a:spcBef>
              <a:spcAft>
                <a:spcPts val="0"/>
              </a:spcAft>
              <a:buClrTx/>
              <a:defRPr lang="en-GB" sz="1451" kern="1200" spc="-1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51602" y="6458504"/>
            <a:ext cx="4781957" cy="401616"/>
          </a:xfrm>
        </p:spPr>
        <p:txBody>
          <a:bodyPr tIns="35961" anchor="t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lang="en-US" sz="816" b="1" kern="1200" spc="-2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source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8" name="AutoShape 4"/>
          <p:cNvSpPr>
            <a:spLocks/>
          </p:cNvSpPr>
          <p:nvPr userDrawn="1"/>
        </p:nvSpPr>
        <p:spPr bwMode="gray">
          <a:xfrm>
            <a:off x="-2735999" y="2"/>
            <a:ext cx="2544688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98" b="1" noProof="1">
                <a:solidFill>
                  <a:srgbClr val="677578">
                    <a:lumMod val="75000"/>
                  </a:srgbClr>
                </a:solidFill>
                <a:latin typeface="Arial Narrow"/>
              </a:rPr>
              <a:t>List with bullets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98" noProof="1">
                <a:solidFill>
                  <a:srgbClr val="677578">
                    <a:lumMod val="75000"/>
                  </a:srgbClr>
                </a:solidFill>
                <a:latin typeface="Arial Narrow"/>
              </a:rPr>
              <a:t>Text slide with bullets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702" y="414683"/>
            <a:ext cx="2592031" cy="1459247"/>
          </a:xfrm>
          <a:prstGeom prst="rect">
            <a:avLst/>
          </a:prstGeom>
        </p:spPr>
      </p:pic>
      <p:sp>
        <p:nvSpPr>
          <p:cNvPr id="22" name="AutoShape 4"/>
          <p:cNvSpPr>
            <a:spLocks/>
          </p:cNvSpPr>
          <p:nvPr userDrawn="1"/>
        </p:nvSpPr>
        <p:spPr bwMode="gray">
          <a:xfrm>
            <a:off x="12336696" y="496342"/>
            <a:ext cx="1920214" cy="4607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998" b="1">
                <a:solidFill>
                  <a:srgbClr val="677578">
                    <a:lumMod val="75000"/>
                  </a:srgbClr>
                </a:solidFill>
              </a:rPr>
              <a:t>Heading</a:t>
            </a:r>
          </a:p>
          <a:p>
            <a:pPr>
              <a:buFont typeface="+mj-lt"/>
              <a:buNone/>
              <a:defRPr/>
            </a:pPr>
            <a:r>
              <a:rPr lang="en-GB" sz="998">
                <a:solidFill>
                  <a:srgbClr val="677578">
                    <a:lumMod val="75000"/>
                  </a:srgbClr>
                </a:solidFill>
              </a:rPr>
              <a:t>If your heading has two lines, delete the text box for the subheading</a:t>
            </a:r>
            <a:endParaRPr lang="en-GB" sz="998">
              <a:solidFill>
                <a:srgbClr val="67757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-2543997" y="1981962"/>
            <a:ext cx="2402214" cy="2400657"/>
            <a:chOff x="-2231300" y="2231625"/>
            <a:chExt cx="2106943" cy="2646836"/>
          </a:xfrm>
        </p:grpSpPr>
        <p:sp>
          <p:nvSpPr>
            <p:cNvPr id="2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000" cy="264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To add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preformatted bullets,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click the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Home</a:t>
              </a: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 tab and select</a:t>
              </a:r>
              <a:endParaRPr lang="en-GB" altLang="da-DK" sz="998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Increase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Indent</a:t>
              </a:r>
              <a:endParaRPr lang="en-GB" altLang="da-DK" sz="998" b="1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GB" altLang="da-DK" sz="998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GB" altLang="da-DK" sz="998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Click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Decrease</a:t>
              </a:r>
              <a:r>
                <a:rPr lang="en-GB" sz="2902">
                  <a:solidFill>
                    <a:srgbClr val="1E2F39"/>
                  </a:solidFill>
                </a:rPr>
                <a:t> </a:t>
              </a:r>
              <a:r>
                <a:rPr lang="en-GB" altLang="da-DK" sz="998" b="1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Indent</a:t>
              </a:r>
              <a:endParaRPr lang="en-GB" altLang="da-DK" sz="998" b="1">
                <a:solidFill>
                  <a:srgbClr val="677578">
                    <a:lumMod val="75000"/>
                  </a:srgbClr>
                </a:solidFill>
                <a:latin typeface="Arial Narrow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998">
                  <a:solidFill>
                    <a:srgbClr val="677578">
                      <a:lumMod val="75000"/>
                    </a:srgbClr>
                  </a:solidFill>
                  <a:latin typeface="Arial Narrow"/>
                </a:rPr>
                <a:t>to return to the previous list design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sz="2902">
                  <a:solidFill>
                    <a:srgbClr val="1E2F39"/>
                  </a:solidFill>
                </a:rPr>
                <a:t> </a:t>
              </a:r>
            </a:p>
          </p:txBody>
        </p:sp>
        <p:grpSp>
          <p:nvGrpSpPr>
            <p:cNvPr id="26" name="Group 36"/>
            <p:cNvGrpSpPr/>
            <p:nvPr userDrawn="1"/>
          </p:nvGrpSpPr>
          <p:grpSpPr>
            <a:xfrm>
              <a:off x="-544672" y="2787459"/>
              <a:ext cx="419742" cy="242548"/>
              <a:chOff x="-832082" y="3336845"/>
              <a:chExt cx="358924" cy="219989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336845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Rounded Rectangle 43"/>
              <p:cNvSpPr/>
              <p:nvPr/>
            </p:nvSpPr>
            <p:spPr bwMode="auto">
              <a:xfrm>
                <a:off x="-652694" y="3337761"/>
                <a:ext cx="168275" cy="215900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086">
                  <a:solidFill>
                    <a:srgbClr val="FFFFFF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38" name="Group 38"/>
            <p:cNvGrpSpPr/>
            <p:nvPr userDrawn="1"/>
          </p:nvGrpSpPr>
          <p:grpSpPr>
            <a:xfrm>
              <a:off x="-531551" y="3446578"/>
              <a:ext cx="407194" cy="245526"/>
              <a:chOff x="-474298" y="3689019"/>
              <a:chExt cx="348194" cy="222690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689019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Rectangle 40"/>
              <p:cNvSpPr/>
              <p:nvPr/>
            </p:nvSpPr>
            <p:spPr bwMode="auto">
              <a:xfrm>
                <a:off x="-297554" y="3692193"/>
                <a:ext cx="171450" cy="21113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086">
                  <a:solidFill>
                    <a:srgbClr val="FFFFFF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41" name="Rounded Rectangle 41"/>
              <p:cNvSpPr/>
              <p:nvPr/>
            </p:nvSpPr>
            <p:spPr bwMode="auto">
              <a:xfrm>
                <a:off x="-465829" y="3695369"/>
                <a:ext cx="168275" cy="215900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086">
                  <a:solidFill>
                    <a:srgbClr val="FFFFFF"/>
                  </a:solidFill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058" y="754573"/>
            <a:ext cx="11132670" cy="306926"/>
          </a:xfrm>
        </p:spPr>
        <p:txBody>
          <a:bodyPr/>
          <a:lstStyle>
            <a:lvl1pPr marL="0" indent="0" algn="l">
              <a:buNone/>
              <a:defRPr sz="1633" cap="all" baseline="0">
                <a:solidFill>
                  <a:schemeClr val="tx1"/>
                </a:solidFill>
              </a:defRPr>
            </a:lvl1pPr>
            <a:lvl2pPr marL="4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30410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1543FD1-5EDD-401A-80B2-D507F216C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0963" y="-60963"/>
            <a:ext cx="11627738" cy="675170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A15BB1A-D979-48F2-AC8A-0240DB6DCB61}"/>
              </a:ext>
            </a:extLst>
          </p:cNvPr>
          <p:cNvGrpSpPr/>
          <p:nvPr userDrawn="1"/>
        </p:nvGrpSpPr>
        <p:grpSpPr>
          <a:xfrm>
            <a:off x="243450" y="627691"/>
            <a:ext cx="11705106" cy="5"/>
            <a:chOff x="243450" y="938782"/>
            <a:chExt cx="11705106" cy="5"/>
          </a:xfrm>
        </p:grpSpPr>
        <p:cxnSp>
          <p:nvCxnSpPr>
            <p:cNvPr id="8" name="Straight Connector 5">
              <a:extLst>
                <a:ext uri="{FF2B5EF4-FFF2-40B4-BE49-F238E27FC236}">
                  <a16:creationId xmlns:a16="http://schemas.microsoft.com/office/drawing/2014/main" id="{392C57AA-8941-4C2C-A49F-20F87A17F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450" y="938782"/>
              <a:ext cx="689804" cy="5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BE6F32FA-AB6D-43D9-8085-C632BA1482F4}"/>
                </a:ext>
              </a:extLst>
            </p:cNvPr>
            <p:cNvCxnSpPr/>
            <p:nvPr/>
          </p:nvCxnSpPr>
          <p:spPr>
            <a:xfrm flipH="1">
              <a:off x="11374742" y="938787"/>
              <a:ext cx="573814" cy="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id="{B5A9EC16-C221-402E-8130-644FC08F3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3283" y="938787"/>
              <a:ext cx="549912" cy="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267DA-AE96-44B2-8480-E8E3B16E562F}"/>
              </a:ext>
            </a:extLst>
          </p:cNvPr>
          <p:cNvSpPr/>
          <p:nvPr userDrawn="1"/>
        </p:nvSpPr>
        <p:spPr>
          <a:xfrm>
            <a:off x="9544050" y="593780"/>
            <a:ext cx="395285" cy="66678"/>
          </a:xfrm>
          <a:prstGeom prst="rect">
            <a:avLst/>
          </a:prstGeom>
          <a:solidFill>
            <a:srgbClr val="A1B81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s-I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503AD-BEE6-4400-A499-C5F6622660CE}"/>
              </a:ext>
            </a:extLst>
          </p:cNvPr>
          <p:cNvSpPr/>
          <p:nvPr userDrawn="1"/>
        </p:nvSpPr>
        <p:spPr>
          <a:xfrm>
            <a:off x="9995690" y="593780"/>
            <a:ext cx="395285" cy="66678"/>
          </a:xfrm>
          <a:prstGeom prst="rect">
            <a:avLst/>
          </a:prstGeom>
          <a:solidFill>
            <a:srgbClr val="2E9EC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s-I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C171A2-27D8-4822-999D-44BD0F6B5A8D}"/>
              </a:ext>
            </a:extLst>
          </p:cNvPr>
          <p:cNvSpPr/>
          <p:nvPr userDrawn="1"/>
        </p:nvSpPr>
        <p:spPr>
          <a:xfrm>
            <a:off x="10447340" y="593780"/>
            <a:ext cx="395285" cy="66678"/>
          </a:xfrm>
          <a:prstGeom prst="rect">
            <a:avLst/>
          </a:prstGeom>
          <a:solidFill>
            <a:srgbClr val="F29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s-I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5794D5-8158-425B-8CCC-D43DA6E7AE97}"/>
              </a:ext>
            </a:extLst>
          </p:cNvPr>
          <p:cNvSpPr/>
          <p:nvPr userDrawn="1"/>
        </p:nvSpPr>
        <p:spPr>
          <a:xfrm>
            <a:off x="10898980" y="593780"/>
            <a:ext cx="395285" cy="66678"/>
          </a:xfrm>
          <a:prstGeom prst="rect">
            <a:avLst/>
          </a:prstGeom>
          <a:solidFill>
            <a:srgbClr val="68737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s-I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4ACCE82-6EB6-44B5-924E-5696AED449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1343AD3-93CD-48F5-B6F4-1D419255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4" y="0"/>
            <a:ext cx="7825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524994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rauð með my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93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ill og Efni logo vinstri rautt hor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04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hvít logo í lit rautt hor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71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 My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02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 Mynd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680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l minna lo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76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s-I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C201DF7C-09BA-42B4-A881-4CAB465B5B88}" type="datetimeFigureOut">
              <a:rPr lang="is-IS" smtClean="0"/>
              <a:t>24.6.2020</a:t>
            </a:fld>
            <a:endParaRPr lang="is-I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s-I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s-I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04FE33B5-2F1F-447B-8532-D44AA0E92F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8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02" r:id="rId30"/>
    <p:sldLayoutId id="2147483704" r:id="rId31"/>
    <p:sldLayoutId id="2147483705" r:id="rId32"/>
    <p:sldLayoutId id="2147483706" r:id="rId33"/>
    <p:sldLayoutId id="2147483707" r:id="rId34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ED07-ADA1-4FF8-A2EE-93E19F09A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Norðanseltuveður</a:t>
            </a:r>
            <a:r>
              <a:rPr lang="is-IS" dirty="0"/>
              <a:t> 10.-11. des. 2019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34598-D49A-43A8-BF17-B1A961ADF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2000" dirty="0"/>
              <a:t>Þorvaldur Jacobsen</a:t>
            </a:r>
          </a:p>
          <a:p>
            <a:r>
              <a:rPr lang="is-IS" sz="2000" dirty="0"/>
              <a:t>framkvæmdastjóri Kerfisstjórnunarsviðs</a:t>
            </a:r>
          </a:p>
        </p:txBody>
      </p:sp>
    </p:spTree>
    <p:extLst>
      <p:ext uri="{BB962C8B-B14F-4D97-AF65-F5344CB8AC3E}">
        <p14:creationId xmlns:p14="http://schemas.microsoft.com/office/powerpoint/2010/main" val="399721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nd frá Steinunn Þorsteinsdóttir.">
            <a:extLst>
              <a:ext uri="{FF2B5EF4-FFF2-40B4-BE49-F238E27FC236}">
                <a16:creationId xmlns:a16="http://schemas.microsoft.com/office/drawing/2014/main" id="{DCC42C5D-7C91-43BB-BC00-1354AD51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233488"/>
            <a:ext cx="46101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ynd frá Heimir Daníelsson.">
            <a:extLst>
              <a:ext uri="{FF2B5EF4-FFF2-40B4-BE49-F238E27FC236}">
                <a16:creationId xmlns:a16="http://schemas.microsoft.com/office/drawing/2014/main" id="{E44ECC2A-6407-43CA-B295-6DC5F98F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20" y="-128006"/>
            <a:ext cx="15605715" cy="71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2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nd frá Steinunn Þorsteinsdóttir.">
            <a:extLst>
              <a:ext uri="{FF2B5EF4-FFF2-40B4-BE49-F238E27FC236}">
                <a16:creationId xmlns:a16="http://schemas.microsoft.com/office/drawing/2014/main" id="{82D8BC0A-D3D5-42EF-9757-252DFE11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01" y="1397261"/>
            <a:ext cx="46101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BDBD6E-EA0E-4B39-83C7-4A48B383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16" y="1299865"/>
            <a:ext cx="6011114" cy="42582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384347-2066-49A0-B919-5A762477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Samskipti</a:t>
            </a:r>
          </a:p>
        </p:txBody>
      </p:sp>
    </p:spTree>
    <p:extLst>
      <p:ext uri="{BB962C8B-B14F-4D97-AF65-F5344CB8AC3E}">
        <p14:creationId xmlns:p14="http://schemas.microsoft.com/office/powerpoint/2010/main" val="334133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3E218-F2C9-4B3A-8210-D6551D5D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0"/>
            <a:ext cx="6173211" cy="608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E4E5B-95F3-41D2-A4A2-9410E195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99" y="1189620"/>
            <a:ext cx="5336401" cy="41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computer screen&#10;&#10;Description automatically generated">
            <a:extLst>
              <a:ext uri="{FF2B5EF4-FFF2-40B4-BE49-F238E27FC236}">
                <a16:creationId xmlns:a16="http://schemas.microsoft.com/office/drawing/2014/main" id="{F07B3D35-1AC0-4362-9C6D-603CC87E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" y="-621437"/>
            <a:ext cx="12233067" cy="81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6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5F7-493A-4CEB-A7B5-494FC0C4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Aðdragandi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C891-44A5-4491-B446-0FEE13C2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>
                <a:solidFill>
                  <a:schemeClr val="tx1"/>
                </a:solidFill>
                <a:latin typeface="Calibri"/>
              </a:rPr>
              <a:t>Þarf að fara allt til 1965 eða 1950 til að finna álíka þrýstimun og veðurhæð yfir Norðurlandi og varð 10. desember 2019.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Aðgerðastjórnun vegna truflanareksturs í flutningskerfinu undirbúin í samræmi við viðbúnaðarstig.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Ákveðið að manna ákveðin tengivirki til að tryggja rofastýringar.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Ákveðið að manna helstu virkjanir landsins og þar með tengivirki Landsnets á þeim stöðum.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Mönnun stjórnstöðvar og lykilkerfa aukin miðað við að óveður gengi yfir á 2 sólarhringum.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Fundir stjórnstöðvar og netþjónustu með veðurfræðingi 2x á dag í aðdraganda óveðurs.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Samskiptaáætlun Landsnets virkjuð til að tryggja öflugt upplýsingaflæði.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Haft var samband við Almannavarnir og farið yfir undirbúning. </a:t>
            </a:r>
          </a:p>
          <a:p>
            <a:r>
              <a:rPr lang="is-IS" dirty="0">
                <a:solidFill>
                  <a:schemeClr val="tx1"/>
                </a:solidFill>
                <a:latin typeface="Calibri"/>
              </a:rPr>
              <a:t>Varastöð Landsnets í Bolungarvík ræst fyrir óveður og norðursvæði Vestfjarða keyrt sem sjálfstæð eyja.  </a:t>
            </a:r>
          </a:p>
        </p:txBody>
      </p:sp>
    </p:spTree>
    <p:extLst>
      <p:ext uri="{BB962C8B-B14F-4D97-AF65-F5344CB8AC3E}">
        <p14:creationId xmlns:p14="http://schemas.microsoft.com/office/powerpoint/2010/main" val="109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172806-8539-40B4-9953-D720EFC0AD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is-IS" altLang="is-IS"/>
              <a:t>Óveður 10.-11. desember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F6702-1EC8-4F81-A7E0-60BEB748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357" y="1825627"/>
            <a:ext cx="3113445" cy="4351336"/>
          </a:xfrm>
        </p:spPr>
        <p:txBody>
          <a:bodyPr>
            <a:normAutofit/>
          </a:bodyPr>
          <a:lstStyle/>
          <a:p>
            <a:r>
              <a:rPr lang="is-IS" sz="1400"/>
              <a:t>Einstakt veðurkerfi.</a:t>
            </a:r>
          </a:p>
          <a:p>
            <a:pPr lvl="1"/>
            <a:r>
              <a:rPr lang="is-IS" sz="1000"/>
              <a:t>Einn stærsti stormur síðustu 60 ára.</a:t>
            </a:r>
          </a:p>
          <a:p>
            <a:pPr lvl="1"/>
            <a:r>
              <a:rPr lang="is-IS" sz="1000"/>
              <a:t>Sama veðurkerfi og þegar snjóflóðin féllu í Súðavík.</a:t>
            </a:r>
          </a:p>
          <a:p>
            <a:r>
              <a:rPr lang="is-IS" sz="1400"/>
              <a:t>Varaafl í Bolungarvík ræst kl. 9:03 sem fyrirbyggjandi aðgerð.</a:t>
            </a:r>
          </a:p>
          <a:p>
            <a:r>
              <a:rPr lang="is-IS" sz="1400"/>
              <a:t>Hver mynd sýnist </a:t>
            </a:r>
            <a:r>
              <a:rPr lang="is-IS" sz="1400" err="1"/>
              <a:t>útleysingar</a:t>
            </a:r>
            <a:r>
              <a:rPr lang="is-IS" sz="1400"/>
              <a:t> per klst. Byrjar kl. 11:00 þann 10 desember.</a:t>
            </a:r>
          </a:p>
          <a:p>
            <a:r>
              <a:rPr lang="is-IS" sz="1400"/>
              <a:t>Til viðbótar á </a:t>
            </a:r>
            <a:r>
              <a:rPr lang="is-IS" sz="1400" err="1"/>
              <a:t>útleysingum</a:t>
            </a:r>
            <a:r>
              <a:rPr lang="is-IS" sz="1400"/>
              <a:t> á línum:</a:t>
            </a:r>
          </a:p>
          <a:p>
            <a:pPr lvl="1"/>
            <a:r>
              <a:rPr lang="is-IS" sz="1000"/>
              <a:t>PCC Bakka leysti </a:t>
            </a:r>
            <a:r>
              <a:rPr lang="is-IS" sz="1000" err="1"/>
              <a:t>ítekað</a:t>
            </a:r>
            <a:r>
              <a:rPr lang="is-IS" sz="1000"/>
              <a:t> út.</a:t>
            </a:r>
          </a:p>
          <a:p>
            <a:pPr lvl="1"/>
            <a:r>
              <a:rPr lang="is-IS" sz="1000" err="1"/>
              <a:t>Etix</a:t>
            </a:r>
            <a:r>
              <a:rPr lang="is-IS" sz="1000"/>
              <a:t> gagnaver var úti vegna </a:t>
            </a:r>
            <a:r>
              <a:rPr lang="is-IS" sz="1000" err="1"/>
              <a:t>útleysingar</a:t>
            </a:r>
            <a:r>
              <a:rPr lang="is-IS" sz="1000"/>
              <a:t> á Hnjúkum.</a:t>
            </a:r>
          </a:p>
          <a:p>
            <a:pPr lvl="1"/>
            <a:r>
              <a:rPr lang="is-IS" sz="1000"/>
              <a:t>TDK </a:t>
            </a:r>
            <a:r>
              <a:rPr lang="is-IS" sz="1000" err="1"/>
              <a:t>Foil</a:t>
            </a:r>
            <a:r>
              <a:rPr lang="is-IS" sz="1000"/>
              <a:t> (</a:t>
            </a:r>
            <a:r>
              <a:rPr lang="is-IS" sz="1000" err="1"/>
              <a:t>Becromal</a:t>
            </a:r>
            <a:r>
              <a:rPr lang="is-IS" sz="1000"/>
              <a:t>) stöðvaði framleiðslu.</a:t>
            </a:r>
          </a:p>
          <a:p>
            <a:pPr lvl="1"/>
            <a:r>
              <a:rPr lang="is-IS" sz="1000"/>
              <a:t>Álagslækkanir hjá </a:t>
            </a:r>
            <a:r>
              <a:rPr lang="is-IS" sz="1000" err="1"/>
              <a:t>Elkem</a:t>
            </a:r>
            <a:r>
              <a:rPr lang="is-IS" sz="1000"/>
              <a:t>, Norðurál og Alcoa.</a:t>
            </a:r>
          </a:p>
          <a:p>
            <a:r>
              <a:rPr lang="is-IS" sz="1400"/>
              <a:t>Mikil ísing á KR1. </a:t>
            </a:r>
            <a:r>
              <a:rPr lang="is-IS" sz="1400" err="1"/>
              <a:t>Útleysing</a:t>
            </a:r>
            <a:r>
              <a:rPr lang="is-IS" sz="1400"/>
              <a:t> á henni hefði valdið rafmagnsleysi á Akureyri.</a:t>
            </a:r>
          </a:p>
        </p:txBody>
      </p:sp>
      <p:pic>
        <p:nvPicPr>
          <p:cNvPr id="3074" name="E63EEEBE-5443-4B89-BA44-E8A296678158" descr="08D7771E-4EB4-40F9-B9DE-71AC2FE5A533">
            <a:extLst>
              <a:ext uri="{FF2B5EF4-FFF2-40B4-BE49-F238E27FC236}">
                <a16:creationId xmlns:a16="http://schemas.microsoft.com/office/drawing/2014/main" id="{F4628606-6C7C-4E81-80E1-2388C473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1387531"/>
            <a:ext cx="7284657" cy="52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DB6A980-C930-405C-890F-61F74757234C}"/>
              </a:ext>
            </a:extLst>
          </p:cNvPr>
          <p:cNvSpPr/>
          <p:nvPr/>
        </p:nvSpPr>
        <p:spPr>
          <a:xfrm>
            <a:off x="2312894" y="2097110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BD1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33F6E932-4C38-41B6-9E0E-C60FB87AE244}"/>
              </a:ext>
            </a:extLst>
          </p:cNvPr>
          <p:cNvSpPr/>
          <p:nvPr/>
        </p:nvSpPr>
        <p:spPr>
          <a:xfrm>
            <a:off x="5919384" y="1211427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KS1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00155403-7E00-4A93-8FE4-109ABC2DDC9D}"/>
              </a:ext>
            </a:extLst>
          </p:cNvPr>
          <p:cNvSpPr/>
          <p:nvPr/>
        </p:nvSpPr>
        <p:spPr>
          <a:xfrm>
            <a:off x="5398885" y="1482391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LAX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9B85121B-7C4D-4347-B684-6EE64ED3B867}"/>
              </a:ext>
            </a:extLst>
          </p:cNvPr>
          <p:cNvSpPr/>
          <p:nvPr/>
        </p:nvSpPr>
        <p:spPr>
          <a:xfrm>
            <a:off x="5860633" y="1604317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LA1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53B41E70-DC00-407E-AFAC-BF8867EBDD2C}"/>
              </a:ext>
            </a:extLst>
          </p:cNvPr>
          <p:cNvSpPr/>
          <p:nvPr/>
        </p:nvSpPr>
        <p:spPr>
          <a:xfrm>
            <a:off x="5407511" y="1888813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HU1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CC0597B7-F82E-496E-A986-D5D4E250F46A}"/>
              </a:ext>
            </a:extLst>
          </p:cNvPr>
          <p:cNvSpPr/>
          <p:nvPr/>
        </p:nvSpPr>
        <p:spPr>
          <a:xfrm>
            <a:off x="6013033" y="204121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TR2</a:t>
            </a: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EE05516E-C7CE-427B-A503-3EF66DAE2F4A}"/>
              </a:ext>
            </a:extLst>
          </p:cNvPr>
          <p:cNvSpPr/>
          <p:nvPr/>
        </p:nvSpPr>
        <p:spPr>
          <a:xfrm>
            <a:off x="4277571" y="2292706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SA1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D88BC66C-77E3-4BE0-820E-BEDF4C6DBDE5}"/>
              </a:ext>
            </a:extLst>
          </p:cNvPr>
          <p:cNvSpPr/>
          <p:nvPr/>
        </p:nvSpPr>
        <p:spPr>
          <a:xfrm>
            <a:off x="4660271" y="1991697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DA1</a:t>
            </a: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837DF74A-C3AB-4B76-B124-3419DCB78FEC}"/>
              </a:ext>
            </a:extLst>
          </p:cNvPr>
          <p:cNvSpPr/>
          <p:nvPr/>
        </p:nvSpPr>
        <p:spPr>
          <a:xfrm>
            <a:off x="2213640" y="2249509"/>
            <a:ext cx="688489" cy="721393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BD1</a:t>
            </a:r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AAD0517B-865D-463C-846A-6A0E160C3AE4}"/>
              </a:ext>
            </a:extLst>
          </p:cNvPr>
          <p:cNvSpPr/>
          <p:nvPr/>
        </p:nvSpPr>
        <p:spPr>
          <a:xfrm>
            <a:off x="3807066" y="2771221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BL1</a:t>
            </a: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BA5F84B3-CB99-4F44-BEA5-7FC8660936CD}"/>
              </a:ext>
            </a:extLst>
          </p:cNvPr>
          <p:cNvSpPr/>
          <p:nvPr/>
        </p:nvSpPr>
        <p:spPr>
          <a:xfrm>
            <a:off x="4178317" y="2780735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BL2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08F117D6-7EFC-4643-BC62-15C2357BB2A1}"/>
              </a:ext>
            </a:extLst>
          </p:cNvPr>
          <p:cNvSpPr/>
          <p:nvPr/>
        </p:nvSpPr>
        <p:spPr>
          <a:xfrm>
            <a:off x="2989275" y="263815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GE1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DF449DF8-8E5C-4E8E-856A-E62637442170}"/>
              </a:ext>
            </a:extLst>
          </p:cNvPr>
          <p:cNvSpPr/>
          <p:nvPr/>
        </p:nvSpPr>
        <p:spPr>
          <a:xfrm>
            <a:off x="4210062" y="243847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SA1</a:t>
            </a:r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1170DA88-201E-4DA2-81C8-A1812B15491A}"/>
              </a:ext>
            </a:extLst>
          </p:cNvPr>
          <p:cNvSpPr/>
          <p:nvPr/>
        </p:nvSpPr>
        <p:spPr>
          <a:xfrm>
            <a:off x="6133000" y="4588186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PB1</a:t>
            </a:r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F12899A9-3159-41FC-9F0A-951B9A603F69}"/>
              </a:ext>
            </a:extLst>
          </p:cNvPr>
          <p:cNvSpPr/>
          <p:nvPr/>
        </p:nvSpPr>
        <p:spPr>
          <a:xfrm>
            <a:off x="2122845" y="2097110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BD1</a:t>
            </a:r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A83C1EE4-8490-49C2-BE2D-BD37A7E0A91E}"/>
              </a:ext>
            </a:extLst>
          </p:cNvPr>
          <p:cNvSpPr/>
          <p:nvPr/>
        </p:nvSpPr>
        <p:spPr>
          <a:xfrm>
            <a:off x="6013032" y="161271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LA1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C1BD0349-947F-46ED-9641-8A36764CE793}"/>
              </a:ext>
            </a:extLst>
          </p:cNvPr>
          <p:cNvSpPr/>
          <p:nvPr/>
        </p:nvSpPr>
        <p:spPr>
          <a:xfrm>
            <a:off x="3664320" y="2653402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BL1</a:t>
            </a:r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9A6DE2C6-7699-48D7-9A1F-53B8223F5244}"/>
              </a:ext>
            </a:extLst>
          </p:cNvPr>
          <p:cNvSpPr/>
          <p:nvPr/>
        </p:nvSpPr>
        <p:spPr>
          <a:xfrm>
            <a:off x="5964641" y="1752537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BK2</a:t>
            </a:r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18EA9C85-468F-44C7-A2AC-F36A8584D767}"/>
              </a:ext>
            </a:extLst>
          </p:cNvPr>
          <p:cNvSpPr/>
          <p:nvPr/>
        </p:nvSpPr>
        <p:spPr>
          <a:xfrm>
            <a:off x="6103547" y="1608467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LA1</a:t>
            </a:r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CD672181-C8CC-4073-9AC8-481A264FFB04}"/>
              </a:ext>
            </a:extLst>
          </p:cNvPr>
          <p:cNvSpPr/>
          <p:nvPr/>
        </p:nvSpPr>
        <p:spPr>
          <a:xfrm>
            <a:off x="6154751" y="143161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LA1</a:t>
            </a:r>
          </a:p>
        </p:txBody>
      </p:sp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8617D9C2-8238-4A86-B269-E4438DC043B7}"/>
              </a:ext>
            </a:extLst>
          </p:cNvPr>
          <p:cNvSpPr/>
          <p:nvPr/>
        </p:nvSpPr>
        <p:spPr>
          <a:xfrm>
            <a:off x="3834072" y="2249509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HNJ</a:t>
            </a:r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0E66F927-32BE-434D-A919-6301D0772C8A}"/>
              </a:ext>
            </a:extLst>
          </p:cNvPr>
          <p:cNvSpPr/>
          <p:nvPr/>
        </p:nvSpPr>
        <p:spPr>
          <a:xfrm>
            <a:off x="2931598" y="2706710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GE1</a:t>
            </a:r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4B5B8168-6178-45E8-85AC-61811D4FCD7C}"/>
              </a:ext>
            </a:extLst>
          </p:cNvPr>
          <p:cNvSpPr/>
          <p:nvPr/>
        </p:nvSpPr>
        <p:spPr>
          <a:xfrm>
            <a:off x="3656773" y="2466421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BL1</a:t>
            </a:r>
          </a:p>
        </p:txBody>
      </p: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75AA701D-CE66-4BA1-8EB4-742227826B6D}"/>
              </a:ext>
            </a:extLst>
          </p:cNvPr>
          <p:cNvSpPr/>
          <p:nvPr/>
        </p:nvSpPr>
        <p:spPr>
          <a:xfrm>
            <a:off x="3585114" y="4746668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SE2</a:t>
            </a:r>
          </a:p>
        </p:txBody>
      </p:sp>
      <p:sp>
        <p:nvSpPr>
          <p:cNvPr id="29" name="Explosion: 8 Points 28">
            <a:extLst>
              <a:ext uri="{FF2B5EF4-FFF2-40B4-BE49-F238E27FC236}">
                <a16:creationId xmlns:a16="http://schemas.microsoft.com/office/drawing/2014/main" id="{3F304D49-AA9A-4AA5-BB6A-736F130049BC}"/>
              </a:ext>
            </a:extLst>
          </p:cNvPr>
          <p:cNvSpPr/>
          <p:nvPr/>
        </p:nvSpPr>
        <p:spPr>
          <a:xfrm>
            <a:off x="3677764" y="4570564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BU3</a:t>
            </a:r>
          </a:p>
        </p:txBody>
      </p:sp>
      <p:sp>
        <p:nvSpPr>
          <p:cNvPr id="30" name="Explosion: 8 Points 29">
            <a:extLst>
              <a:ext uri="{FF2B5EF4-FFF2-40B4-BE49-F238E27FC236}">
                <a16:creationId xmlns:a16="http://schemas.microsoft.com/office/drawing/2014/main" id="{CFB47195-2D3D-4F88-BCB5-B002D5A9EF02}"/>
              </a:ext>
            </a:extLst>
          </p:cNvPr>
          <p:cNvSpPr/>
          <p:nvPr/>
        </p:nvSpPr>
        <p:spPr>
          <a:xfrm>
            <a:off x="2851565" y="2795598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GE1</a:t>
            </a:r>
          </a:p>
        </p:txBody>
      </p:sp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AB44B162-19F2-4298-9BE0-54F82EA87F56}"/>
              </a:ext>
            </a:extLst>
          </p:cNvPr>
          <p:cNvSpPr/>
          <p:nvPr/>
        </p:nvSpPr>
        <p:spPr>
          <a:xfrm>
            <a:off x="3568786" y="2320654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BL1</a:t>
            </a:r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20301AD5-D8F0-486E-8B9F-7FD7C77E709E}"/>
              </a:ext>
            </a:extLst>
          </p:cNvPr>
          <p:cNvSpPr/>
          <p:nvPr/>
        </p:nvSpPr>
        <p:spPr>
          <a:xfrm>
            <a:off x="4580629" y="1890795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DA1</a:t>
            </a:r>
          </a:p>
        </p:txBody>
      </p:sp>
      <p:sp>
        <p:nvSpPr>
          <p:cNvPr id="33" name="Explosion: 8 Points 32">
            <a:extLst>
              <a:ext uri="{FF2B5EF4-FFF2-40B4-BE49-F238E27FC236}">
                <a16:creationId xmlns:a16="http://schemas.microsoft.com/office/drawing/2014/main" id="{0484F961-E11C-44D5-88AC-05352D8CCFC5}"/>
              </a:ext>
            </a:extLst>
          </p:cNvPr>
          <p:cNvSpPr/>
          <p:nvPr/>
        </p:nvSpPr>
        <p:spPr>
          <a:xfrm>
            <a:off x="5784905" y="1632217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TR1</a:t>
            </a:r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BD0AFA8B-CCD3-4EF1-BB25-F06C595F8227}"/>
              </a:ext>
            </a:extLst>
          </p:cNvPr>
          <p:cNvSpPr/>
          <p:nvPr/>
        </p:nvSpPr>
        <p:spPr>
          <a:xfrm>
            <a:off x="3560261" y="4408947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BU2</a:t>
            </a:r>
          </a:p>
        </p:txBody>
      </p: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9B1B6B09-71FC-4DCD-934A-2279C36A7C94}"/>
              </a:ext>
            </a:extLst>
          </p:cNvPr>
          <p:cNvSpPr/>
          <p:nvPr/>
        </p:nvSpPr>
        <p:spPr>
          <a:xfrm>
            <a:off x="3278301" y="308390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HT1</a:t>
            </a:r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33CDD5F8-7875-45E6-A532-3C1905BA1002}"/>
              </a:ext>
            </a:extLst>
          </p:cNvPr>
          <p:cNvSpPr/>
          <p:nvPr/>
        </p:nvSpPr>
        <p:spPr>
          <a:xfrm>
            <a:off x="3494568" y="2761625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800"/>
              <a:t>HRU</a:t>
            </a:r>
            <a:endParaRPr lang="is-IS" sz="900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15B65699-B46A-4D1D-A911-E265048636E2}"/>
              </a:ext>
            </a:extLst>
          </p:cNvPr>
          <p:cNvSpPr/>
          <p:nvPr/>
        </p:nvSpPr>
        <p:spPr>
          <a:xfrm>
            <a:off x="3770414" y="4561050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LJ1</a:t>
            </a:r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34C8A75F-3BAE-4D07-81EE-F3A830B8C8D5}"/>
              </a:ext>
            </a:extLst>
          </p:cNvPr>
          <p:cNvSpPr/>
          <p:nvPr/>
        </p:nvSpPr>
        <p:spPr>
          <a:xfrm>
            <a:off x="5916135" y="2206629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KR4</a:t>
            </a:r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EB617BFB-69A3-47C3-B032-3D62C7BC32FD}"/>
              </a:ext>
            </a:extLst>
          </p:cNvPr>
          <p:cNvSpPr/>
          <p:nvPr/>
        </p:nvSpPr>
        <p:spPr>
          <a:xfrm>
            <a:off x="4384554" y="2481243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SA1</a:t>
            </a:r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DE23C795-D9D1-4151-AD70-63608F0D95A4}"/>
              </a:ext>
            </a:extLst>
          </p:cNvPr>
          <p:cNvSpPr/>
          <p:nvPr/>
        </p:nvSpPr>
        <p:spPr>
          <a:xfrm>
            <a:off x="3724089" y="4658616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LJ1</a:t>
            </a:r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E3A22E29-9634-40A4-8E9E-5E294F26B860}"/>
              </a:ext>
            </a:extLst>
          </p:cNvPr>
          <p:cNvSpPr/>
          <p:nvPr/>
        </p:nvSpPr>
        <p:spPr>
          <a:xfrm>
            <a:off x="4490114" y="1857765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DA1</a:t>
            </a:r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541E2C35-B9CF-4154-9C84-17852D2FCB7E}"/>
              </a:ext>
            </a:extLst>
          </p:cNvPr>
          <p:cNvSpPr/>
          <p:nvPr/>
        </p:nvSpPr>
        <p:spPr>
          <a:xfrm>
            <a:off x="5791579" y="1967810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BK2</a:t>
            </a:r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A34DB112-2B91-4905-86FB-3EC098B2A4F5}"/>
              </a:ext>
            </a:extLst>
          </p:cNvPr>
          <p:cNvSpPr/>
          <p:nvPr/>
        </p:nvSpPr>
        <p:spPr>
          <a:xfrm>
            <a:off x="6481451" y="3193549"/>
            <a:ext cx="688489" cy="665497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900"/>
              <a:t>FL2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E20E1-14DB-458E-BB04-CC4A1360CA2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105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172806-8539-40B4-9953-D720EFC0AD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is-IS" altLang="is-IS" dirty="0"/>
              <a:t>Skemmdir á línum og tengivirkjum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799BDA-03CF-485C-BEA2-4ADC2D05BF01}"/>
              </a:ext>
            </a:extLst>
          </p:cNvPr>
          <p:cNvSpPr txBox="1"/>
          <p:nvPr/>
        </p:nvSpPr>
        <p:spPr>
          <a:xfrm>
            <a:off x="7847243" y="1619410"/>
            <a:ext cx="35835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Áframhaldandi truflanir í kerfinu vegna ísingar og </a:t>
            </a:r>
            <a:r>
              <a:rPr lang="is-IS" dirty="0" err="1"/>
              <a:t>seltu</a:t>
            </a:r>
            <a:r>
              <a:rPr lang="is-IS" dirty="0"/>
              <a:t> til Þorláksmessu.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400" dirty="0"/>
              <a:t>Ítrekaðar </a:t>
            </a:r>
            <a:r>
              <a:rPr lang="is-IS" sz="1400" dirty="0" err="1"/>
              <a:t>útleysingar</a:t>
            </a:r>
            <a:r>
              <a:rPr lang="is-IS" sz="1400" dirty="0"/>
              <a:t> á </a:t>
            </a:r>
            <a:r>
              <a:rPr lang="is-IS" sz="1400" dirty="0" err="1"/>
              <a:t>Hrútatungu</a:t>
            </a:r>
            <a:r>
              <a:rPr lang="is-IS" sz="1400" dirty="0"/>
              <a:t> vegna </a:t>
            </a:r>
            <a:r>
              <a:rPr lang="is-IS" sz="1400" dirty="0" err="1"/>
              <a:t>seltu</a:t>
            </a:r>
            <a:r>
              <a:rPr lang="is-IS" sz="1400" dirty="0"/>
              <a:t> og bilun í rofa.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400" dirty="0"/>
              <a:t>Reykjanesvirkjun tekin út vegna </a:t>
            </a:r>
            <a:r>
              <a:rPr lang="is-IS" sz="1400" dirty="0" err="1"/>
              <a:t>seltu</a:t>
            </a:r>
            <a:r>
              <a:rPr lang="is-IS" sz="1400" dirty="0"/>
              <a:t> á tengivirki.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400" dirty="0"/>
              <a:t>Bilun í FL4 – leiðari slitin og </a:t>
            </a:r>
            <a:r>
              <a:rPr lang="is-IS" sz="1400" dirty="0" err="1"/>
              <a:t>mastur</a:t>
            </a:r>
            <a:r>
              <a:rPr lang="is-IS" sz="1400" dirty="0"/>
              <a:t> laskað.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400" dirty="0"/>
              <a:t>Bilun í </a:t>
            </a:r>
            <a:r>
              <a:rPr lang="is-IS" sz="1400" dirty="0" err="1"/>
              <a:t>einangrurum</a:t>
            </a:r>
            <a:r>
              <a:rPr lang="is-IS" sz="1400" dirty="0"/>
              <a:t> í Fitjum.</a:t>
            </a:r>
          </a:p>
          <a:p>
            <a:endParaRPr lang="is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071685-C79C-4E02-BE38-D83D8618C2B1}"/>
              </a:ext>
            </a:extLst>
          </p:cNvPr>
          <p:cNvGrpSpPr/>
          <p:nvPr/>
        </p:nvGrpSpPr>
        <p:grpSpPr>
          <a:xfrm>
            <a:off x="147767" y="1540942"/>
            <a:ext cx="8145794" cy="5227528"/>
            <a:chOff x="147767" y="1540942"/>
            <a:chExt cx="8145794" cy="5227528"/>
          </a:xfrm>
        </p:grpSpPr>
        <p:pic>
          <p:nvPicPr>
            <p:cNvPr id="3074" name="E63EEEBE-5443-4B89-BA44-E8A296678158" descr="08D7771E-4EB4-40F9-B9DE-71AC2FE5A533">
              <a:extLst>
                <a:ext uri="{FF2B5EF4-FFF2-40B4-BE49-F238E27FC236}">
                  <a16:creationId xmlns:a16="http://schemas.microsoft.com/office/drawing/2014/main" id="{F4628606-6C7C-4E81-80E1-2388C473B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67" y="1540942"/>
              <a:ext cx="7284657" cy="522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Graphic 44" descr="Tools">
              <a:extLst>
                <a:ext uri="{FF2B5EF4-FFF2-40B4-BE49-F238E27FC236}">
                  <a16:creationId xmlns:a16="http://schemas.microsoft.com/office/drawing/2014/main" id="{5364DAF9-8CE4-4F26-B0A7-65FF13A65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89293" y="2535341"/>
              <a:ext cx="351430" cy="351430"/>
            </a:xfrm>
            <a:prstGeom prst="rect">
              <a:avLst/>
            </a:prstGeom>
          </p:spPr>
        </p:pic>
        <p:pic>
          <p:nvPicPr>
            <p:cNvPr id="46" name="Graphic 45" descr="Tools">
              <a:extLst>
                <a:ext uri="{FF2B5EF4-FFF2-40B4-BE49-F238E27FC236}">
                  <a16:creationId xmlns:a16="http://schemas.microsoft.com/office/drawing/2014/main" id="{71DA4953-E687-4C5F-B18B-158A4B2D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13801" y="1926036"/>
              <a:ext cx="351430" cy="351430"/>
            </a:xfrm>
            <a:prstGeom prst="rect">
              <a:avLst/>
            </a:prstGeom>
          </p:spPr>
        </p:pic>
        <p:pic>
          <p:nvPicPr>
            <p:cNvPr id="47" name="Graphic 46" descr="Tools">
              <a:extLst>
                <a:ext uri="{FF2B5EF4-FFF2-40B4-BE49-F238E27FC236}">
                  <a16:creationId xmlns:a16="http://schemas.microsoft.com/office/drawing/2014/main" id="{66A090EB-09B7-4B9A-92C3-9F306E0A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44707" y="2565730"/>
              <a:ext cx="351430" cy="351430"/>
            </a:xfrm>
            <a:prstGeom prst="rect">
              <a:avLst/>
            </a:prstGeom>
          </p:spPr>
        </p:pic>
        <p:pic>
          <p:nvPicPr>
            <p:cNvPr id="48" name="Graphic 47" descr="Tools">
              <a:extLst>
                <a:ext uri="{FF2B5EF4-FFF2-40B4-BE49-F238E27FC236}">
                  <a16:creationId xmlns:a16="http://schemas.microsoft.com/office/drawing/2014/main" id="{76F8CEC0-7966-447B-A6B9-2EBE71F0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3699" y="2250811"/>
              <a:ext cx="351430" cy="351430"/>
            </a:xfrm>
            <a:prstGeom prst="rect">
              <a:avLst/>
            </a:prstGeom>
          </p:spPr>
        </p:pic>
        <p:pic>
          <p:nvPicPr>
            <p:cNvPr id="49" name="Graphic 48" descr="Tools">
              <a:extLst>
                <a:ext uri="{FF2B5EF4-FFF2-40B4-BE49-F238E27FC236}">
                  <a16:creationId xmlns:a16="http://schemas.microsoft.com/office/drawing/2014/main" id="{DFD765A0-246A-4ACB-BFBA-8852E5522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94488" y="2912146"/>
              <a:ext cx="351430" cy="35143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3A76397-EEAF-4EAD-B1EB-EAA1A063B728}"/>
                </a:ext>
              </a:extLst>
            </p:cNvPr>
            <p:cNvSpPr txBox="1"/>
            <p:nvPr/>
          </p:nvSpPr>
          <p:spPr>
            <a:xfrm>
              <a:off x="4283645" y="242622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100" b="1" dirty="0"/>
                <a:t>54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13E82C-4E17-4242-8B85-594990A25ADF}"/>
                </a:ext>
              </a:extLst>
            </p:cNvPr>
            <p:cNvSpPr txBox="1"/>
            <p:nvPr/>
          </p:nvSpPr>
          <p:spPr>
            <a:xfrm>
              <a:off x="5417816" y="17952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100" b="1" dirty="0"/>
                <a:t>30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766C37-7A3C-4486-851A-613742D9BEE5}"/>
                </a:ext>
              </a:extLst>
            </p:cNvPr>
            <p:cNvSpPr txBox="1"/>
            <p:nvPr/>
          </p:nvSpPr>
          <p:spPr>
            <a:xfrm>
              <a:off x="4744707" y="243414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100" b="1" dirty="0"/>
                <a:t>16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6F98F3-AD2C-4BB1-9151-F151E289FDFB}"/>
                </a:ext>
              </a:extLst>
            </p:cNvPr>
            <p:cNvSpPr txBox="1"/>
            <p:nvPr/>
          </p:nvSpPr>
          <p:spPr>
            <a:xfrm>
              <a:off x="5031013" y="2146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100" b="1" dirty="0"/>
                <a:t>3</a:t>
              </a:r>
            </a:p>
          </p:txBody>
        </p:sp>
        <p:pic>
          <p:nvPicPr>
            <p:cNvPr id="55" name="Graphic 54" descr="Tools">
              <a:extLst>
                <a:ext uri="{FF2B5EF4-FFF2-40B4-BE49-F238E27FC236}">
                  <a16:creationId xmlns:a16="http://schemas.microsoft.com/office/drawing/2014/main" id="{AB67DA98-B635-4561-8A28-4D38582C3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14879" y="3253285"/>
              <a:ext cx="351430" cy="351430"/>
            </a:xfrm>
            <a:prstGeom prst="rect">
              <a:avLst/>
            </a:prstGeom>
          </p:spPr>
        </p:pic>
        <p:pic>
          <p:nvPicPr>
            <p:cNvPr id="56" name="Graphic 55" descr="Tools">
              <a:extLst>
                <a:ext uri="{FF2B5EF4-FFF2-40B4-BE49-F238E27FC236}">
                  <a16:creationId xmlns:a16="http://schemas.microsoft.com/office/drawing/2014/main" id="{C6802F4E-FA5B-4390-97FF-4137DD51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89105" y="3291221"/>
              <a:ext cx="351430" cy="351430"/>
            </a:xfrm>
            <a:prstGeom prst="rect">
              <a:avLst/>
            </a:prstGeom>
          </p:spPr>
        </p:pic>
        <p:pic>
          <p:nvPicPr>
            <p:cNvPr id="57" name="Graphic 56" descr="Tools">
              <a:extLst>
                <a:ext uri="{FF2B5EF4-FFF2-40B4-BE49-F238E27FC236}">
                  <a16:creationId xmlns:a16="http://schemas.microsoft.com/office/drawing/2014/main" id="{FD314DA1-6A5D-41ED-AFA4-99B13254E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9341" y="2224142"/>
              <a:ext cx="351430" cy="351430"/>
            </a:xfrm>
            <a:prstGeom prst="rect">
              <a:avLst/>
            </a:prstGeom>
          </p:spPr>
        </p:pic>
        <p:pic>
          <p:nvPicPr>
            <p:cNvPr id="58" name="Graphic 57" descr="Tools">
              <a:extLst>
                <a:ext uri="{FF2B5EF4-FFF2-40B4-BE49-F238E27FC236}">
                  <a16:creationId xmlns:a16="http://schemas.microsoft.com/office/drawing/2014/main" id="{28C0992C-DBF8-4F51-A7F4-C525740A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46447" y="4981731"/>
              <a:ext cx="351430" cy="351430"/>
            </a:xfrm>
            <a:prstGeom prst="rect">
              <a:avLst/>
            </a:prstGeom>
          </p:spPr>
        </p:pic>
        <p:pic>
          <p:nvPicPr>
            <p:cNvPr id="59" name="Graphic 58" descr="Tools">
              <a:extLst>
                <a:ext uri="{FF2B5EF4-FFF2-40B4-BE49-F238E27FC236}">
                  <a16:creationId xmlns:a16="http://schemas.microsoft.com/office/drawing/2014/main" id="{1AE460FD-EE60-4C3C-82E4-28C8087A2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46447" y="5455155"/>
              <a:ext cx="351430" cy="35143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6DEA6E-49FF-4BB9-8999-E143E1591FD6}"/>
                </a:ext>
              </a:extLst>
            </p:cNvPr>
            <p:cNvSpPr txBox="1"/>
            <p:nvPr/>
          </p:nvSpPr>
          <p:spPr>
            <a:xfrm>
              <a:off x="6497877" y="5031349"/>
              <a:ext cx="10278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100" dirty="0"/>
                <a:t>Brotnir staurar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E884FA-8DE4-49B7-94DD-DBB4CA7075DD}"/>
                </a:ext>
              </a:extLst>
            </p:cNvPr>
            <p:cNvSpPr txBox="1"/>
            <p:nvPr/>
          </p:nvSpPr>
          <p:spPr>
            <a:xfrm>
              <a:off x="6497877" y="5477365"/>
              <a:ext cx="17956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s-IS"/>
              </a:defPPr>
              <a:lvl1pPr>
                <a:defRPr sz="1100"/>
              </a:lvl1pPr>
            </a:lstStyle>
            <a:p>
              <a:r>
                <a:rPr lang="is-IS" dirty="0"/>
                <a:t>Skemmdir leiðarar/festingar</a:t>
              </a:r>
            </a:p>
          </p:txBody>
        </p:sp>
        <p:pic>
          <p:nvPicPr>
            <p:cNvPr id="62" name="Graphic 61" descr="Tools">
              <a:extLst>
                <a:ext uri="{FF2B5EF4-FFF2-40B4-BE49-F238E27FC236}">
                  <a16:creationId xmlns:a16="http://schemas.microsoft.com/office/drawing/2014/main" id="{A03FF992-8843-425A-85DD-2804F0752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46447" y="5923382"/>
              <a:ext cx="351430" cy="35143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E408F3-BCE9-4F1B-89FE-0947A7AE18F2}"/>
                </a:ext>
              </a:extLst>
            </p:cNvPr>
            <p:cNvSpPr txBox="1"/>
            <p:nvPr/>
          </p:nvSpPr>
          <p:spPr>
            <a:xfrm>
              <a:off x="6574269" y="5968292"/>
              <a:ext cx="7377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s-IS"/>
              </a:defPPr>
              <a:lvl1pPr>
                <a:defRPr sz="1100"/>
              </a:lvl1pPr>
            </a:lstStyle>
            <a:p>
              <a:r>
                <a:rPr lang="is-IS" dirty="0"/>
                <a:t>Tengivirki</a:t>
              </a:r>
            </a:p>
          </p:txBody>
        </p:sp>
        <p:pic>
          <p:nvPicPr>
            <p:cNvPr id="64" name="Graphic 63" descr="Tools">
              <a:extLst>
                <a:ext uri="{FF2B5EF4-FFF2-40B4-BE49-F238E27FC236}">
                  <a16:creationId xmlns:a16="http://schemas.microsoft.com/office/drawing/2014/main" id="{10F6CD8C-11EC-45E1-B5CD-42E0CA447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41104" y="5204220"/>
              <a:ext cx="351430" cy="351430"/>
            </a:xfrm>
            <a:prstGeom prst="rect">
              <a:avLst/>
            </a:prstGeom>
          </p:spPr>
        </p:pic>
        <p:pic>
          <p:nvPicPr>
            <p:cNvPr id="24" name="Graphic 23" descr="Tools">
              <a:extLst>
                <a:ext uri="{FF2B5EF4-FFF2-40B4-BE49-F238E27FC236}">
                  <a16:creationId xmlns:a16="http://schemas.microsoft.com/office/drawing/2014/main" id="{194B4C97-F342-4A48-9A5B-AA4C1B94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1104" y="4779348"/>
              <a:ext cx="351430" cy="351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Mynd frá Steinunn Þorsteinsdóttir.">
            <a:extLst>
              <a:ext uri="{FF2B5EF4-FFF2-40B4-BE49-F238E27FC236}">
                <a16:creationId xmlns:a16="http://schemas.microsoft.com/office/drawing/2014/main" id="{E98760A7-AD9C-4FAA-B480-5F7D3EEF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075" cy="81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Mynd frá Almar Danelíusson.">
            <a:extLst>
              <a:ext uri="{FF2B5EF4-FFF2-40B4-BE49-F238E27FC236}">
                <a16:creationId xmlns:a16="http://schemas.microsoft.com/office/drawing/2014/main" id="{29876214-340C-4B14-B8E7-A7193D1C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27" y="0"/>
            <a:ext cx="6124074" cy="81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ynd frá Eiríkur Einarsson.">
            <a:extLst>
              <a:ext uri="{FF2B5EF4-FFF2-40B4-BE49-F238E27FC236}">
                <a16:creationId xmlns:a16="http://schemas.microsoft.com/office/drawing/2014/main" id="{705A60F5-5192-4CF2-A90F-073035FB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27" y="4728692"/>
            <a:ext cx="1937084" cy="34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3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ðgengill efnis 4" descr="Mynd sem inniheldur bygging, vegur, gras, st rt&#10;&#10;Lýsing sjálfkrafa búin til">
            <a:extLst>
              <a:ext uri="{FF2B5EF4-FFF2-40B4-BE49-F238E27FC236}">
                <a16:creationId xmlns:a16="http://schemas.microsoft.com/office/drawing/2014/main" id="{DCC8B137-C354-4869-98B8-21E5360DE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7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itting, woman, man&#10;&#10;Description automatically generated">
            <a:extLst>
              <a:ext uri="{FF2B5EF4-FFF2-40B4-BE49-F238E27FC236}">
                <a16:creationId xmlns:a16="http://schemas.microsoft.com/office/drawing/2014/main" id="{3E2C54A4-AB91-4799-B35A-F721602BF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"/>
            <a:ext cx="12192000" cy="6854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ED0B6-BF33-40F1-8DCA-47E44F9D5104}"/>
              </a:ext>
            </a:extLst>
          </p:cNvPr>
          <p:cNvSpPr txBox="1"/>
          <p:nvPr/>
        </p:nvSpPr>
        <p:spPr>
          <a:xfrm>
            <a:off x="150125" y="122829"/>
            <a:ext cx="91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Hnjúkar</a:t>
            </a:r>
          </a:p>
        </p:txBody>
      </p:sp>
    </p:spTree>
    <p:extLst>
      <p:ext uri="{BB962C8B-B14F-4D97-AF65-F5344CB8AC3E}">
        <p14:creationId xmlns:p14="http://schemas.microsoft.com/office/powerpoint/2010/main" val="279241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ynd frá Ragnar Bjarni Jónsson.">
            <a:extLst>
              <a:ext uri="{FF2B5EF4-FFF2-40B4-BE49-F238E27FC236}">
                <a16:creationId xmlns:a16="http://schemas.microsoft.com/office/drawing/2014/main" id="{A9526928-C974-44AD-81E8-BC5DFFC1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68" y="-939551"/>
            <a:ext cx="12383067" cy="90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E660D-C6FF-43D4-B3EF-5D26F0974E2C}"/>
              </a:ext>
            </a:extLst>
          </p:cNvPr>
          <p:cNvSpPr txBox="1"/>
          <p:nvPr/>
        </p:nvSpPr>
        <p:spPr>
          <a:xfrm>
            <a:off x="0" y="75472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Fljótsdalslína 2</a:t>
            </a:r>
          </a:p>
        </p:txBody>
      </p:sp>
    </p:spTree>
    <p:extLst>
      <p:ext uri="{BB962C8B-B14F-4D97-AF65-F5344CB8AC3E}">
        <p14:creationId xmlns:p14="http://schemas.microsoft.com/office/powerpoint/2010/main" val="1280215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" id="{F37D3CDC-3424-431E-B738-3C6D54E5553A}" vid="{7A2B431D-9F54-4D37-B326-AB5CB0B2E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8A393B52A7F47A324520E16A1B151" ma:contentTypeVersion="5" ma:contentTypeDescription="Create a new document." ma:contentTypeScope="" ma:versionID="9a50d12eac99a31490eab78a60da189e">
  <xsd:schema xmlns:xsd="http://www.w3.org/2001/XMLSchema" xmlns:xs="http://www.w3.org/2001/XMLSchema" xmlns:p="http://schemas.microsoft.com/office/2006/metadata/properties" xmlns:ns3="b1ddc39e-d3fe-4511-80c2-9c7b20ba057f" xmlns:ns4="4ee0be12-6051-4c2e-9936-d543a4132d1e" targetNamespace="http://schemas.microsoft.com/office/2006/metadata/properties" ma:root="true" ma:fieldsID="6418b46c35e02e64e1e7e0d3d7030249" ns3:_="" ns4:_="">
    <xsd:import namespace="b1ddc39e-d3fe-4511-80c2-9c7b20ba057f"/>
    <xsd:import namespace="4ee0be12-6051-4c2e-9936-d543a4132d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dc39e-d3fe-4511-80c2-9c7b20ba05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0be12-6051-4c2e-9936-d543a4132d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526FB-5991-481E-8FD0-C802F5CF02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4FB8D4-9E40-49D5-8B36-C1FA22A3D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dc39e-d3fe-4511-80c2-9c7b20ba057f"/>
    <ds:schemaRef ds:uri="4ee0be12-6051-4c2e-9936-d543a4132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10F78-081E-4205-B405-027A88E45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LN</Template>
  <TotalTime>3221</TotalTime>
  <Words>351</Words>
  <Application>Microsoft Office PowerPoint</Application>
  <PresentationFormat>Widescreen</PresentationFormat>
  <Paragraphs>86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HelveticaNeueLT Std Lt Cn</vt:lpstr>
      <vt:lpstr>Times New Roman</vt:lpstr>
      <vt:lpstr>LN</vt:lpstr>
      <vt:lpstr>think-cell Slide</vt:lpstr>
      <vt:lpstr>Norðanseltuveður 10.-11. des. 2019 </vt:lpstr>
      <vt:lpstr>PowerPoint Presentation</vt:lpstr>
      <vt:lpstr>Aðdragandi</vt:lpstr>
      <vt:lpstr>Óveður 10.-11. desember</vt:lpstr>
      <vt:lpstr>Skemmdir á línum og tengivirkjum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Samskipti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Þorvaldur Jacobsen</dc:creator>
  <cp:lastModifiedBy>Elín Sigríður Óladóttir</cp:lastModifiedBy>
  <cp:revision>10</cp:revision>
  <cp:lastPrinted>2019-12-17T15:47:08Z</cp:lastPrinted>
  <dcterms:created xsi:type="dcterms:W3CDTF">2019-08-28T12:12:39Z</dcterms:created>
  <dcterms:modified xsi:type="dcterms:W3CDTF">2020-06-24T07:06:48Z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0x010100C888A393B52A7F47A324520E16A1B151</vt:lpwstr>
  </property>
</Properties>
</file>